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6" r:id="rId2"/>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4" d="100"/>
          <a:sy n="9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56665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73B8DBF5-521D-477B-A5AA-2D0646235E8D}"/>
              </a:ext>
            </a:extLst>
          </p:cNvPr>
          <p:cNvPicPr>
            <a:picLocks noChangeAspect="1"/>
          </p:cNvPicPr>
          <p:nvPr/>
        </p:nvPicPr>
        <p:blipFill>
          <a:blip r:embed="rId2"/>
          <a:stretch>
            <a:fillRect/>
          </a:stretch>
        </p:blipFill>
        <p:spPr>
          <a:xfrm>
            <a:off x="0" y="0"/>
            <a:ext cx="14630400" cy="8229600"/>
          </a:xfrm>
          <a:prstGeom prst="rect">
            <a:avLst/>
          </a:prstGeom>
        </p:spPr>
      </p:pic>
      <p:pic>
        <p:nvPicPr>
          <p:cNvPr id="3" name="Image 1">
            <a:extLst>
              <a:ext uri="{FF2B5EF4-FFF2-40B4-BE49-F238E27FC236}">
                <a16:creationId xmlns:a16="http://schemas.microsoft.com/office/drawing/2014/main" id="{88EC935D-801C-439F-8B14-3BBBCBC5C4A8}"/>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0" y="0"/>
            <a:ext cx="5486400" cy="8229600"/>
          </a:xfrm>
          <a:prstGeom prst="rect">
            <a:avLst/>
          </a:prstGeom>
        </p:spPr>
      </p:pic>
      <p:sp>
        <p:nvSpPr>
          <p:cNvPr id="4" name="Text 1">
            <a:extLst>
              <a:ext uri="{FF2B5EF4-FFF2-40B4-BE49-F238E27FC236}">
                <a16:creationId xmlns:a16="http://schemas.microsoft.com/office/drawing/2014/main" id="{800F8B1D-7142-4737-A11A-FD043BEEE3F7}"/>
              </a:ext>
            </a:extLst>
          </p:cNvPr>
          <p:cNvSpPr/>
          <p:nvPr/>
        </p:nvSpPr>
        <p:spPr>
          <a:xfrm>
            <a:off x="6319599" y="1001971"/>
            <a:ext cx="7477601" cy="1666399"/>
          </a:xfrm>
          <a:prstGeom prst="rect">
            <a:avLst/>
          </a:prstGeom>
          <a:noFill/>
          <a:ln/>
        </p:spPr>
        <p:txBody>
          <a:bodyPr wrap="square" rtlCol="0" anchor="t"/>
          <a:lstStyle/>
          <a:p>
            <a:pPr marL="0" indent="0">
              <a:lnSpc>
                <a:spcPts val="6561"/>
              </a:lnSpc>
              <a:buNone/>
            </a:pPr>
            <a:r>
              <a:rPr lang="en-US" sz="5249" b="1" dirty="0">
                <a:solidFill>
                  <a:srgbClr val="396AF1"/>
                </a:solidFill>
                <a:latin typeface="Barlow" pitchFamily="34" charset="0"/>
                <a:ea typeface="Barlow" pitchFamily="34" charset="-122"/>
                <a:cs typeface="Barlow" pitchFamily="34" charset="-120"/>
              </a:rPr>
              <a:t>Introduction to Homology searching</a:t>
            </a:r>
            <a:endParaRPr lang="en-US" sz="5249" dirty="0"/>
          </a:p>
        </p:txBody>
      </p:sp>
      <p:sp>
        <p:nvSpPr>
          <p:cNvPr id="5" name="Text 2">
            <a:extLst>
              <a:ext uri="{FF2B5EF4-FFF2-40B4-BE49-F238E27FC236}">
                <a16:creationId xmlns:a16="http://schemas.microsoft.com/office/drawing/2014/main" id="{63DFC298-ED1E-49B9-88F4-5F5F98486005}"/>
              </a:ext>
            </a:extLst>
          </p:cNvPr>
          <p:cNvSpPr/>
          <p:nvPr/>
        </p:nvSpPr>
        <p:spPr>
          <a:xfrm>
            <a:off x="6319599" y="2993868"/>
            <a:ext cx="7477601" cy="710803"/>
          </a:xfrm>
          <a:prstGeom prst="rect">
            <a:avLst/>
          </a:prstGeom>
          <a:noFill/>
          <a:ln/>
        </p:spPr>
        <p:txBody>
          <a:bodyPr wrap="square" rtlCol="0" anchor="t"/>
          <a:lstStyle/>
          <a:p>
            <a:pPr>
              <a:lnSpc>
                <a:spcPts val="2799"/>
              </a:lnSpc>
            </a:pPr>
            <a:r>
              <a:rPr lang="en-US" sz="1750" dirty="0">
                <a:solidFill>
                  <a:srgbClr val="272525"/>
                </a:solidFill>
                <a:latin typeface="Montserrat" pitchFamily="34" charset="0"/>
                <a:ea typeface="Montserrat" pitchFamily="34" charset="-122"/>
                <a:cs typeface="Montserrat" pitchFamily="34" charset="-120"/>
              </a:rPr>
              <a:t>Homology searching is a bioinformatics technique used to find similarities between biological sequences, such as DNA, RNA, or protein sequences. </a:t>
            </a:r>
            <a:endParaRPr lang="en-US" sz="1750" dirty="0"/>
          </a:p>
        </p:txBody>
      </p:sp>
      <p:sp>
        <p:nvSpPr>
          <p:cNvPr id="6" name="Text 3">
            <a:extLst>
              <a:ext uri="{FF2B5EF4-FFF2-40B4-BE49-F238E27FC236}">
                <a16:creationId xmlns:a16="http://schemas.microsoft.com/office/drawing/2014/main" id="{989899F6-A4AD-4B72-AFB9-8FCE681279CD}"/>
              </a:ext>
            </a:extLst>
          </p:cNvPr>
          <p:cNvSpPr/>
          <p:nvPr/>
        </p:nvSpPr>
        <p:spPr>
          <a:xfrm>
            <a:off x="6319599" y="4524930"/>
            <a:ext cx="7477601" cy="1066205"/>
          </a:xfrm>
          <a:prstGeom prst="rect">
            <a:avLst/>
          </a:prstGeom>
          <a:noFill/>
          <a:ln/>
        </p:spPr>
        <p:txBody>
          <a:bodyPr wrap="square" rtlCol="0" anchor="t"/>
          <a:lstStyle/>
          <a:p>
            <a:pPr>
              <a:lnSpc>
                <a:spcPts val="2799"/>
              </a:lnSpc>
            </a:pPr>
            <a:r>
              <a:rPr lang="en-US" sz="1750" dirty="0">
                <a:solidFill>
                  <a:srgbClr val="272525"/>
                </a:solidFill>
                <a:latin typeface="Montserrat" pitchFamily="34" charset="0"/>
                <a:ea typeface="Montserrat" pitchFamily="34" charset="-122"/>
                <a:cs typeface="Montserrat" pitchFamily="34" charset="-120"/>
              </a:rPr>
              <a:t>The goal is to identify sequences that are evolutionarily related, implying a common ancestry and often indicating similar functions.</a:t>
            </a:r>
            <a:endParaRPr lang="en-US" sz="1750" dirty="0"/>
          </a:p>
        </p:txBody>
      </p:sp>
      <p:sp>
        <p:nvSpPr>
          <p:cNvPr id="7" name="Text 4">
            <a:extLst>
              <a:ext uri="{FF2B5EF4-FFF2-40B4-BE49-F238E27FC236}">
                <a16:creationId xmlns:a16="http://schemas.microsoft.com/office/drawing/2014/main" id="{B6695043-98E3-4DAD-A13F-DE00D9482608}"/>
              </a:ext>
            </a:extLst>
          </p:cNvPr>
          <p:cNvSpPr/>
          <p:nvPr/>
        </p:nvSpPr>
        <p:spPr>
          <a:xfrm>
            <a:off x="6319599" y="5897641"/>
            <a:ext cx="7477601" cy="710803"/>
          </a:xfrm>
          <a:prstGeom prst="rect">
            <a:avLst/>
          </a:prstGeom>
          <a:noFill/>
          <a:ln/>
        </p:spPr>
        <p:txBody>
          <a:bodyPr wrap="square" rtlCol="0" anchor="t"/>
          <a:lstStyle/>
          <a:p>
            <a:pPr>
              <a:lnSpc>
                <a:spcPts val="2799"/>
              </a:lnSpc>
            </a:pPr>
            <a:r>
              <a:rPr lang="en-US" sz="1750" dirty="0">
                <a:solidFill>
                  <a:srgbClr val="272525"/>
                </a:solidFill>
                <a:latin typeface="Montserrat" pitchFamily="34" charset="0"/>
                <a:ea typeface="Montserrat" pitchFamily="34" charset="-122"/>
                <a:cs typeface="Montserrat" pitchFamily="34" charset="-120"/>
              </a:rPr>
              <a:t>The most common method for homology searching is using sequence alignment algorithms, such as BLAST (Basic Local Alignment Search Tool). These algorithms compare a query sequence against a database of known sequences to find regions of similarity</a:t>
            </a:r>
            <a:endParaRPr lang="en-US" sz="1750" dirty="0"/>
          </a:p>
        </p:txBody>
      </p:sp>
    </p:spTree>
    <p:extLst>
      <p:ext uri="{BB962C8B-B14F-4D97-AF65-F5344CB8AC3E}">
        <p14:creationId xmlns:p14="http://schemas.microsoft.com/office/powerpoint/2010/main" val="3467344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1760220" y="1798796"/>
            <a:ext cx="5939195"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Case studies using blast</a:t>
            </a:r>
            <a:endParaRPr lang="en-US" sz="4374" dirty="0"/>
          </a:p>
        </p:txBody>
      </p:sp>
      <p:sp>
        <p:nvSpPr>
          <p:cNvPr id="5" name="Shape 2"/>
          <p:cNvSpPr/>
          <p:nvPr/>
        </p:nvSpPr>
        <p:spPr>
          <a:xfrm>
            <a:off x="1760220" y="2937510"/>
            <a:ext cx="5443895" cy="1635562"/>
          </a:xfrm>
          <a:prstGeom prst="roundRect">
            <a:avLst>
              <a:gd name="adj" fmla="val 8151"/>
            </a:avLst>
          </a:prstGeom>
          <a:solidFill>
            <a:srgbClr val="EEEFF5"/>
          </a:solidFill>
          <a:ln/>
        </p:spPr>
      </p:sp>
      <p:sp>
        <p:nvSpPr>
          <p:cNvPr id="6" name="Text 3"/>
          <p:cNvSpPr/>
          <p:nvPr/>
        </p:nvSpPr>
        <p:spPr>
          <a:xfrm>
            <a:off x="1982391" y="3159681"/>
            <a:ext cx="3184803"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Genetic Disease Research</a:t>
            </a:r>
            <a:endParaRPr lang="en-US" sz="2187" dirty="0"/>
          </a:p>
        </p:txBody>
      </p:sp>
      <p:sp>
        <p:nvSpPr>
          <p:cNvPr id="7" name="Text 4"/>
          <p:cNvSpPr/>
          <p:nvPr/>
        </p:nvSpPr>
        <p:spPr>
          <a:xfrm>
            <a:off x="1982391" y="3640098"/>
            <a:ext cx="4999553"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Identifying genetic variations linked to diseases for personalized medicine.</a:t>
            </a:r>
            <a:endParaRPr lang="en-US" sz="1750" dirty="0"/>
          </a:p>
        </p:txBody>
      </p:sp>
      <p:sp>
        <p:nvSpPr>
          <p:cNvPr id="8" name="Shape 5"/>
          <p:cNvSpPr/>
          <p:nvPr/>
        </p:nvSpPr>
        <p:spPr>
          <a:xfrm>
            <a:off x="7426285" y="2937510"/>
            <a:ext cx="5443895" cy="1635562"/>
          </a:xfrm>
          <a:prstGeom prst="roundRect">
            <a:avLst>
              <a:gd name="adj" fmla="val 8151"/>
            </a:avLst>
          </a:prstGeom>
          <a:solidFill>
            <a:srgbClr val="EEEFF5"/>
          </a:solidFill>
          <a:ln/>
        </p:spPr>
      </p:sp>
      <p:sp>
        <p:nvSpPr>
          <p:cNvPr id="9" name="Text 6"/>
          <p:cNvSpPr/>
          <p:nvPr/>
        </p:nvSpPr>
        <p:spPr>
          <a:xfrm>
            <a:off x="7648456" y="3159681"/>
            <a:ext cx="2844284"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Comparative Genomics</a:t>
            </a:r>
            <a:endParaRPr lang="en-US" sz="2187" dirty="0"/>
          </a:p>
        </p:txBody>
      </p:sp>
      <p:sp>
        <p:nvSpPr>
          <p:cNvPr id="10" name="Text 7"/>
          <p:cNvSpPr/>
          <p:nvPr/>
        </p:nvSpPr>
        <p:spPr>
          <a:xfrm>
            <a:off x="7648456" y="3640098"/>
            <a:ext cx="4999553"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Analyzing evolutionary relationships and genomic variations across species.</a:t>
            </a:r>
            <a:endParaRPr lang="en-US" sz="1750" dirty="0"/>
          </a:p>
        </p:txBody>
      </p:sp>
      <p:sp>
        <p:nvSpPr>
          <p:cNvPr id="11" name="Shape 8"/>
          <p:cNvSpPr/>
          <p:nvPr/>
        </p:nvSpPr>
        <p:spPr>
          <a:xfrm>
            <a:off x="1760220" y="4795242"/>
            <a:ext cx="5443895" cy="1635562"/>
          </a:xfrm>
          <a:prstGeom prst="roundRect">
            <a:avLst>
              <a:gd name="adj" fmla="val 8151"/>
            </a:avLst>
          </a:prstGeom>
          <a:solidFill>
            <a:srgbClr val="EEEFF5"/>
          </a:solidFill>
          <a:ln/>
        </p:spPr>
      </p:sp>
      <p:sp>
        <p:nvSpPr>
          <p:cNvPr id="12" name="Text 9"/>
          <p:cNvSpPr/>
          <p:nvPr/>
        </p:nvSpPr>
        <p:spPr>
          <a:xfrm>
            <a:off x="1982391" y="5017413"/>
            <a:ext cx="288929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Metagenomics Analysis</a:t>
            </a:r>
            <a:endParaRPr lang="en-US" sz="2187" dirty="0"/>
          </a:p>
        </p:txBody>
      </p:sp>
      <p:sp>
        <p:nvSpPr>
          <p:cNvPr id="13" name="Text 10"/>
          <p:cNvSpPr/>
          <p:nvPr/>
        </p:nvSpPr>
        <p:spPr>
          <a:xfrm>
            <a:off x="1982391" y="5497830"/>
            <a:ext cx="4999553"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Studying microbial communities in environmental and clinical samples.</a:t>
            </a:r>
            <a:endParaRPr lang="en-US" sz="1750" dirty="0"/>
          </a:p>
        </p:txBody>
      </p:sp>
      <p:sp>
        <p:nvSpPr>
          <p:cNvPr id="14" name="Shape 11"/>
          <p:cNvSpPr/>
          <p:nvPr/>
        </p:nvSpPr>
        <p:spPr>
          <a:xfrm>
            <a:off x="7426285" y="4795242"/>
            <a:ext cx="5443895" cy="1635562"/>
          </a:xfrm>
          <a:prstGeom prst="roundRect">
            <a:avLst>
              <a:gd name="adj" fmla="val 8151"/>
            </a:avLst>
          </a:prstGeom>
          <a:solidFill>
            <a:srgbClr val="EEEFF5"/>
          </a:solidFill>
          <a:ln/>
        </p:spPr>
      </p:sp>
      <p:sp>
        <p:nvSpPr>
          <p:cNvPr id="15" name="Text 12"/>
          <p:cNvSpPr/>
          <p:nvPr/>
        </p:nvSpPr>
        <p:spPr>
          <a:xfrm>
            <a:off x="7648456" y="5017413"/>
            <a:ext cx="3165634"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Drug Target Identification</a:t>
            </a:r>
            <a:endParaRPr lang="en-US" sz="2187" dirty="0"/>
          </a:p>
        </p:txBody>
      </p:sp>
      <p:sp>
        <p:nvSpPr>
          <p:cNvPr id="16" name="Text 13"/>
          <p:cNvSpPr/>
          <p:nvPr/>
        </p:nvSpPr>
        <p:spPr>
          <a:xfrm>
            <a:off x="7648456" y="5497830"/>
            <a:ext cx="4999553"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Discovering potential drug targets within pathogenic organisms.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1000"/>
                                        <p:tgtEl>
                                          <p:spTgt spid="12"/>
                                        </p:tgtEl>
                                      </p:cBhvr>
                                    </p:animEffect>
                                    <p:anim calcmode="lin" valueType="num">
                                      <p:cBhvr>
                                        <p:cTn id="32" dur="1000" fill="hold"/>
                                        <p:tgtEl>
                                          <p:spTgt spid="12"/>
                                        </p:tgtEl>
                                        <p:attrNameLst>
                                          <p:attrName>ppt_x</p:attrName>
                                        </p:attrNameLst>
                                      </p:cBhvr>
                                      <p:tavLst>
                                        <p:tav tm="0">
                                          <p:val>
                                            <p:strVal val="#ppt_x"/>
                                          </p:val>
                                        </p:tav>
                                        <p:tav tm="100000">
                                          <p:val>
                                            <p:strVal val="#ppt_x"/>
                                          </p:val>
                                        </p:tav>
                                      </p:tavLst>
                                    </p:anim>
                                    <p:anim calcmode="lin" valueType="num">
                                      <p:cBhvr>
                                        <p:cTn id="33" dur="1000" fill="hold"/>
                                        <p:tgtEl>
                                          <p:spTgt spid="12"/>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1000"/>
                                        <p:tgtEl>
                                          <p:spTgt spid="13"/>
                                        </p:tgtEl>
                                      </p:cBhvr>
                                    </p:animEffect>
                                    <p:anim calcmode="lin" valueType="num">
                                      <p:cBhvr>
                                        <p:cTn id="37" dur="1000" fill="hold"/>
                                        <p:tgtEl>
                                          <p:spTgt spid="13"/>
                                        </p:tgtEl>
                                        <p:attrNameLst>
                                          <p:attrName>ppt_x</p:attrName>
                                        </p:attrNameLst>
                                      </p:cBhvr>
                                      <p:tavLst>
                                        <p:tav tm="0">
                                          <p:val>
                                            <p:strVal val="#ppt_x"/>
                                          </p:val>
                                        </p:tav>
                                        <p:tav tm="100000">
                                          <p:val>
                                            <p:strVal val="#ppt_x"/>
                                          </p:val>
                                        </p:tav>
                                      </p:tavLst>
                                    </p:anim>
                                    <p:anim calcmode="lin" valueType="num">
                                      <p:cBhvr>
                                        <p:cTn id="38"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1000"/>
                                        <p:tgtEl>
                                          <p:spTgt spid="15"/>
                                        </p:tgtEl>
                                      </p:cBhvr>
                                    </p:animEffect>
                                    <p:anim calcmode="lin" valueType="num">
                                      <p:cBhvr>
                                        <p:cTn id="44" dur="1000" fill="hold"/>
                                        <p:tgtEl>
                                          <p:spTgt spid="15"/>
                                        </p:tgtEl>
                                        <p:attrNameLst>
                                          <p:attrName>ppt_x</p:attrName>
                                        </p:attrNameLst>
                                      </p:cBhvr>
                                      <p:tavLst>
                                        <p:tav tm="0">
                                          <p:val>
                                            <p:strVal val="#ppt_x"/>
                                          </p:val>
                                        </p:tav>
                                        <p:tav tm="100000">
                                          <p:val>
                                            <p:strVal val="#ppt_x"/>
                                          </p:val>
                                        </p:tav>
                                      </p:tavLst>
                                    </p:anim>
                                    <p:anim calcmode="lin" valueType="num">
                                      <p:cBhvr>
                                        <p:cTn id="45" dur="1000" fill="hold"/>
                                        <p:tgtEl>
                                          <p:spTgt spid="15"/>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1000"/>
                                        <p:tgtEl>
                                          <p:spTgt spid="16"/>
                                        </p:tgtEl>
                                      </p:cBhvr>
                                    </p:animEffect>
                                    <p:anim calcmode="lin" valueType="num">
                                      <p:cBhvr>
                                        <p:cTn id="49" dur="1000" fill="hold"/>
                                        <p:tgtEl>
                                          <p:spTgt spid="16"/>
                                        </p:tgtEl>
                                        <p:attrNameLst>
                                          <p:attrName>ppt_x</p:attrName>
                                        </p:attrNameLst>
                                      </p:cBhvr>
                                      <p:tavLst>
                                        <p:tav tm="0">
                                          <p:val>
                                            <p:strVal val="#ppt_x"/>
                                          </p:val>
                                        </p:tav>
                                        <p:tav tm="100000">
                                          <p:val>
                                            <p:strVal val="#ppt_x"/>
                                          </p:val>
                                        </p:tav>
                                      </p:tavLst>
                                    </p:anim>
                                    <p:anim calcmode="lin" valueType="num">
                                      <p:cBhvr>
                                        <p:cTn id="5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2" grpId="0" animBg="1"/>
      <p:bldP spid="13" grpId="0" animBg="1"/>
      <p:bldP spid="15"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187535"/>
            <a:ext cx="7477601" cy="1388745"/>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Conclusion and Future Developments</a:t>
            </a:r>
            <a:endParaRPr lang="en-US" sz="4374" dirty="0"/>
          </a:p>
        </p:txBody>
      </p:sp>
      <p:sp>
        <p:nvSpPr>
          <p:cNvPr id="6" name="Text 2"/>
          <p:cNvSpPr/>
          <p:nvPr/>
        </p:nvSpPr>
        <p:spPr>
          <a:xfrm>
            <a:off x="6319599" y="3909536"/>
            <a:ext cx="7477601" cy="2132409"/>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Blast bioinformatics has revolutionized genomic research, leading to groundbreaking discoveries and advancements in the field of biological sciences. As technology continues to evolve, future developments in blast are expected to enhance its accuracy, speed, and scope, enabling broader applications in diverse areas such as personalized medicine and environmental conservation.</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621155"/>
            <a:ext cx="7477601" cy="1666399"/>
          </a:xfrm>
          <a:prstGeom prst="rect">
            <a:avLst/>
          </a:prstGeom>
          <a:noFill/>
          <a:ln/>
        </p:spPr>
        <p:txBody>
          <a:bodyPr wrap="square" rtlCol="0" anchor="t"/>
          <a:lstStyle/>
          <a:p>
            <a:pPr marL="0" indent="0">
              <a:lnSpc>
                <a:spcPts val="6561"/>
              </a:lnSpc>
              <a:buNone/>
            </a:pPr>
            <a:r>
              <a:rPr lang="en-US" sz="5249" b="1" dirty="0">
                <a:solidFill>
                  <a:srgbClr val="396AF1"/>
                </a:solidFill>
                <a:latin typeface="Barlow" pitchFamily="34" charset="0"/>
                <a:ea typeface="Barlow" pitchFamily="34" charset="-122"/>
                <a:cs typeface="Barlow" pitchFamily="34" charset="-120"/>
              </a:rPr>
              <a:t>Introduction to Blast Bioinformatics</a:t>
            </a:r>
            <a:endParaRPr lang="en-US" sz="5249" dirty="0"/>
          </a:p>
        </p:txBody>
      </p:sp>
      <p:sp>
        <p:nvSpPr>
          <p:cNvPr id="6" name="Text 2"/>
          <p:cNvSpPr/>
          <p:nvPr/>
        </p:nvSpPr>
        <p:spPr>
          <a:xfrm>
            <a:off x="6319599" y="3620810"/>
            <a:ext cx="7477601"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Blast Bioinformatics is a powerful tool for comparing biological sequences.</a:t>
            </a:r>
            <a:endParaRPr lang="en-US" sz="1750" dirty="0"/>
          </a:p>
        </p:txBody>
      </p:sp>
      <p:sp>
        <p:nvSpPr>
          <p:cNvPr id="7" name="Text 3"/>
          <p:cNvSpPr/>
          <p:nvPr/>
        </p:nvSpPr>
        <p:spPr>
          <a:xfrm>
            <a:off x="6319599" y="4581525"/>
            <a:ext cx="7477601"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It's widely used in genomics, identifying functional and evolutionary relationships, and analyzing DNA, RNA, and protein sequences.</a:t>
            </a:r>
            <a:endParaRPr lang="en-US" sz="1750" dirty="0"/>
          </a:p>
        </p:txBody>
      </p:sp>
      <p:sp>
        <p:nvSpPr>
          <p:cNvPr id="8" name="Text 4"/>
          <p:cNvSpPr/>
          <p:nvPr/>
        </p:nvSpPr>
        <p:spPr>
          <a:xfrm>
            <a:off x="6319599" y="5897642"/>
            <a:ext cx="7477601"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Understanding Blast tools is crucial for bioinformatics and molecular biology research.</a:t>
            </a:r>
          </a:p>
          <a:p>
            <a:pPr marL="0" indent="0">
              <a:lnSpc>
                <a:spcPts val="2799"/>
              </a:lnSpc>
              <a:buNone/>
            </a:pP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1760220" y="4367808"/>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What is blast?</a:t>
            </a:r>
            <a:endParaRPr lang="en-US" sz="4374" dirty="0"/>
          </a:p>
        </p:txBody>
      </p:sp>
      <p:sp>
        <p:nvSpPr>
          <p:cNvPr id="6" name="Text 2"/>
          <p:cNvSpPr/>
          <p:nvPr/>
        </p:nvSpPr>
        <p:spPr>
          <a:xfrm>
            <a:off x="2115622" y="5395436"/>
            <a:ext cx="10754558"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Blast:</a:t>
            </a:r>
            <a:r>
              <a:rPr lang="en-US" sz="1750" dirty="0">
                <a:solidFill>
                  <a:srgbClr val="272525"/>
                </a:solidFill>
                <a:latin typeface="Montserrat" pitchFamily="34" charset="0"/>
                <a:ea typeface="Montserrat" pitchFamily="34" charset="-122"/>
                <a:cs typeface="Montserrat" pitchFamily="34" charset="-120"/>
              </a:rPr>
              <a:t> Basic Local Alignment Search Tool</a:t>
            </a:r>
            <a:endParaRPr lang="en-US" sz="1750" dirty="0"/>
          </a:p>
        </p:txBody>
      </p:sp>
      <p:sp>
        <p:nvSpPr>
          <p:cNvPr id="7" name="Text 3"/>
          <p:cNvSpPr/>
          <p:nvPr/>
        </p:nvSpPr>
        <p:spPr>
          <a:xfrm>
            <a:off x="2115622" y="5839658"/>
            <a:ext cx="10754558"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Function:</a:t>
            </a:r>
            <a:r>
              <a:rPr lang="en-US" sz="1750" dirty="0">
                <a:solidFill>
                  <a:srgbClr val="272525"/>
                </a:solidFill>
                <a:latin typeface="Montserrat" pitchFamily="34" charset="0"/>
                <a:ea typeface="Montserrat" pitchFamily="34" charset="-122"/>
                <a:cs typeface="Montserrat" pitchFamily="34" charset="-120"/>
              </a:rPr>
              <a:t> Identifies regions of similarity between biological sequences</a:t>
            </a:r>
            <a:endParaRPr lang="en-US" sz="1750" dirty="0"/>
          </a:p>
        </p:txBody>
      </p:sp>
      <p:sp>
        <p:nvSpPr>
          <p:cNvPr id="8" name="Text 4"/>
          <p:cNvSpPr/>
          <p:nvPr/>
        </p:nvSpPr>
        <p:spPr>
          <a:xfrm>
            <a:off x="2115622" y="6283881"/>
            <a:ext cx="10754558"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272525"/>
                </a:solidFill>
                <a:latin typeface="Montserrat" pitchFamily="34" charset="0"/>
                <a:ea typeface="Montserrat" pitchFamily="34" charset="-122"/>
                <a:cs typeface="Montserrat" pitchFamily="34" charset="-120"/>
              </a:rPr>
              <a:t>Applications:</a:t>
            </a:r>
            <a:r>
              <a:rPr lang="en-US" sz="1750" dirty="0">
                <a:solidFill>
                  <a:srgbClr val="272525"/>
                </a:solidFill>
                <a:latin typeface="Montserrat" pitchFamily="34" charset="0"/>
                <a:ea typeface="Montserrat" pitchFamily="34" charset="-122"/>
                <a:cs typeface="Montserrat" pitchFamily="34" charset="-120"/>
              </a:rPr>
              <a:t> Sequence alignment, database searching, identification of unknown sequences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1000"/>
                                        <p:tgtEl>
                                          <p:spTgt spid="7">
                                            <p:txEl>
                                              <p:pRg st="0" end="0"/>
                                            </p:txEl>
                                          </p:spTgt>
                                        </p:tgtEl>
                                      </p:cBhvr>
                                    </p:animEffect>
                                    <p:anim calcmode="lin" valueType="num">
                                      <p:cBhvr>
                                        <p:cTn id="15"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animEffect transition="in" filter="fade">
                                      <p:cBhvr>
                                        <p:cTn id="21" dur="1000"/>
                                        <p:tgtEl>
                                          <p:spTgt spid="8">
                                            <p:txEl>
                                              <p:pRg st="0" end="0"/>
                                            </p:txEl>
                                          </p:spTgt>
                                        </p:tgtEl>
                                      </p:cBhvr>
                                    </p:animEffect>
                                    <p:anim calcmode="lin" valueType="num">
                                      <p:cBhvr>
                                        <p:cTn id="22"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107168"/>
            <a:ext cx="588645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Types of Blast Searches</a:t>
            </a:r>
            <a:endParaRPr lang="en-US" sz="4374" dirty="0"/>
          </a:p>
        </p:txBody>
      </p:sp>
      <p:sp>
        <p:nvSpPr>
          <p:cNvPr id="6" name="Text 2"/>
          <p:cNvSpPr/>
          <p:nvPr/>
        </p:nvSpPr>
        <p:spPr>
          <a:xfrm>
            <a:off x="833199" y="3134797"/>
            <a:ext cx="7477601"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In blast bioinformatics, there are various types of searches including nucleotide-nucleotide, protein-protein, and translated nucleotide-protein searches.</a:t>
            </a:r>
            <a:endParaRPr lang="en-US" sz="1750" dirty="0"/>
          </a:p>
        </p:txBody>
      </p:sp>
      <p:sp>
        <p:nvSpPr>
          <p:cNvPr id="7" name="Text 3"/>
          <p:cNvSpPr/>
          <p:nvPr/>
        </p:nvSpPr>
        <p:spPr>
          <a:xfrm>
            <a:off x="833199" y="4450913"/>
            <a:ext cx="7477601"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Each type serves distinct purposes and is utilized based on the specific research or analysis requirements.</a:t>
            </a:r>
            <a:endParaRPr lang="en-US" sz="1750" dirty="0"/>
          </a:p>
        </p:txBody>
      </p:sp>
      <p:sp>
        <p:nvSpPr>
          <p:cNvPr id="8" name="Text 4"/>
          <p:cNvSpPr/>
          <p:nvPr/>
        </p:nvSpPr>
        <p:spPr>
          <a:xfrm>
            <a:off x="833199" y="5411629"/>
            <a:ext cx="7477601"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Blast searches also include specialized options such as PSI-BLAST for sensitive homology detection.</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1280874"/>
            <a:ext cx="6958965"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Understanding Blast Results</a:t>
            </a:r>
            <a:endParaRPr lang="en-US" sz="4374" dirty="0"/>
          </a:p>
        </p:txBody>
      </p:sp>
      <p:sp>
        <p:nvSpPr>
          <p:cNvPr id="6" name="Shape 2"/>
          <p:cNvSpPr/>
          <p:nvPr/>
        </p:nvSpPr>
        <p:spPr>
          <a:xfrm>
            <a:off x="1116568" y="2308503"/>
            <a:ext cx="99893" cy="4640223"/>
          </a:xfrm>
          <a:prstGeom prst="roundRect">
            <a:avLst>
              <a:gd name="adj" fmla="val 133462"/>
            </a:avLst>
          </a:prstGeom>
          <a:solidFill>
            <a:srgbClr val="EEEFF5"/>
          </a:solidFill>
          <a:ln/>
        </p:spPr>
      </p:sp>
      <p:sp>
        <p:nvSpPr>
          <p:cNvPr id="7" name="Shape 3"/>
          <p:cNvSpPr/>
          <p:nvPr/>
        </p:nvSpPr>
        <p:spPr>
          <a:xfrm>
            <a:off x="1416427" y="2682061"/>
            <a:ext cx="777597" cy="99893"/>
          </a:xfrm>
          <a:prstGeom prst="roundRect">
            <a:avLst>
              <a:gd name="adj" fmla="val 133462"/>
            </a:avLst>
          </a:prstGeom>
          <a:solidFill>
            <a:srgbClr val="EEEFF5"/>
          </a:solidFill>
          <a:ln/>
        </p:spPr>
      </p:sp>
      <p:sp>
        <p:nvSpPr>
          <p:cNvPr id="8" name="Shape 4"/>
          <p:cNvSpPr/>
          <p:nvPr/>
        </p:nvSpPr>
        <p:spPr>
          <a:xfrm>
            <a:off x="916484" y="2482096"/>
            <a:ext cx="499943" cy="499943"/>
          </a:xfrm>
          <a:prstGeom prst="roundRect">
            <a:avLst>
              <a:gd name="adj" fmla="val 26667"/>
            </a:avLst>
          </a:prstGeom>
          <a:solidFill>
            <a:srgbClr val="EEEFF5"/>
          </a:solidFill>
          <a:ln/>
        </p:spPr>
      </p:sp>
      <p:sp>
        <p:nvSpPr>
          <p:cNvPr id="9" name="Text 5"/>
          <p:cNvSpPr/>
          <p:nvPr/>
        </p:nvSpPr>
        <p:spPr>
          <a:xfrm>
            <a:off x="1107460" y="2523768"/>
            <a:ext cx="117991"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1</a:t>
            </a:r>
            <a:endParaRPr lang="en-US" sz="2624" dirty="0"/>
          </a:p>
        </p:txBody>
      </p:sp>
      <p:sp>
        <p:nvSpPr>
          <p:cNvPr id="10" name="Text 6"/>
          <p:cNvSpPr/>
          <p:nvPr/>
        </p:nvSpPr>
        <p:spPr>
          <a:xfrm>
            <a:off x="2388513" y="2530673"/>
            <a:ext cx="3194447"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Interpreting Match Scores</a:t>
            </a:r>
            <a:endParaRPr lang="en-US" sz="2187" dirty="0"/>
          </a:p>
        </p:txBody>
      </p:sp>
      <p:sp>
        <p:nvSpPr>
          <p:cNvPr id="11" name="Text 7"/>
          <p:cNvSpPr/>
          <p:nvPr/>
        </p:nvSpPr>
        <p:spPr>
          <a:xfrm>
            <a:off x="2388513" y="3011091"/>
            <a:ext cx="7751088"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Understanding the significance of match scores in blast results.</a:t>
            </a:r>
            <a:endParaRPr lang="en-US" sz="1750" dirty="0"/>
          </a:p>
        </p:txBody>
      </p:sp>
      <p:sp>
        <p:nvSpPr>
          <p:cNvPr id="12" name="Shape 8"/>
          <p:cNvSpPr/>
          <p:nvPr/>
        </p:nvSpPr>
        <p:spPr>
          <a:xfrm>
            <a:off x="1416427" y="4184392"/>
            <a:ext cx="777597" cy="99893"/>
          </a:xfrm>
          <a:prstGeom prst="roundRect">
            <a:avLst>
              <a:gd name="adj" fmla="val 133462"/>
            </a:avLst>
          </a:prstGeom>
          <a:solidFill>
            <a:srgbClr val="EEEFF5"/>
          </a:solidFill>
          <a:ln/>
        </p:spPr>
      </p:sp>
      <p:sp>
        <p:nvSpPr>
          <p:cNvPr id="13" name="Shape 9"/>
          <p:cNvSpPr/>
          <p:nvPr/>
        </p:nvSpPr>
        <p:spPr>
          <a:xfrm>
            <a:off x="916484" y="3984427"/>
            <a:ext cx="499943" cy="499943"/>
          </a:xfrm>
          <a:prstGeom prst="roundRect">
            <a:avLst>
              <a:gd name="adj" fmla="val 26667"/>
            </a:avLst>
          </a:prstGeom>
          <a:solidFill>
            <a:srgbClr val="EEEFF5"/>
          </a:solidFill>
          <a:ln/>
        </p:spPr>
      </p:sp>
      <p:sp>
        <p:nvSpPr>
          <p:cNvPr id="14" name="Text 10"/>
          <p:cNvSpPr/>
          <p:nvPr/>
        </p:nvSpPr>
        <p:spPr>
          <a:xfrm>
            <a:off x="1073051" y="4026098"/>
            <a:ext cx="186690"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2</a:t>
            </a:r>
            <a:endParaRPr lang="en-US" sz="2624" dirty="0"/>
          </a:p>
        </p:txBody>
      </p:sp>
      <p:sp>
        <p:nvSpPr>
          <p:cNvPr id="15" name="Text 11"/>
          <p:cNvSpPr/>
          <p:nvPr/>
        </p:nvSpPr>
        <p:spPr>
          <a:xfrm>
            <a:off x="2388513" y="4033004"/>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Evaluating E-Values</a:t>
            </a:r>
            <a:endParaRPr lang="en-US" sz="2187" dirty="0"/>
          </a:p>
        </p:txBody>
      </p:sp>
      <p:sp>
        <p:nvSpPr>
          <p:cNvPr id="16" name="Text 12"/>
          <p:cNvSpPr/>
          <p:nvPr/>
        </p:nvSpPr>
        <p:spPr>
          <a:xfrm>
            <a:off x="2388513" y="4513421"/>
            <a:ext cx="7751088"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Assessing the implications of E-values in blast result interpretation.</a:t>
            </a:r>
            <a:endParaRPr lang="en-US" sz="1750" dirty="0"/>
          </a:p>
        </p:txBody>
      </p:sp>
      <p:sp>
        <p:nvSpPr>
          <p:cNvPr id="17" name="Shape 13"/>
          <p:cNvSpPr/>
          <p:nvPr/>
        </p:nvSpPr>
        <p:spPr>
          <a:xfrm>
            <a:off x="1416427" y="5686723"/>
            <a:ext cx="777597" cy="99893"/>
          </a:xfrm>
          <a:prstGeom prst="roundRect">
            <a:avLst>
              <a:gd name="adj" fmla="val 133462"/>
            </a:avLst>
          </a:prstGeom>
          <a:solidFill>
            <a:srgbClr val="EEEFF5"/>
          </a:solidFill>
          <a:ln/>
        </p:spPr>
      </p:sp>
      <p:sp>
        <p:nvSpPr>
          <p:cNvPr id="18" name="Shape 14"/>
          <p:cNvSpPr/>
          <p:nvPr/>
        </p:nvSpPr>
        <p:spPr>
          <a:xfrm>
            <a:off x="916484" y="5486757"/>
            <a:ext cx="499943" cy="499943"/>
          </a:xfrm>
          <a:prstGeom prst="roundRect">
            <a:avLst>
              <a:gd name="adj" fmla="val 26667"/>
            </a:avLst>
          </a:prstGeom>
          <a:solidFill>
            <a:srgbClr val="EEEFF5"/>
          </a:solidFill>
          <a:ln/>
        </p:spPr>
      </p:sp>
      <p:sp>
        <p:nvSpPr>
          <p:cNvPr id="19" name="Text 15"/>
          <p:cNvSpPr/>
          <p:nvPr/>
        </p:nvSpPr>
        <p:spPr>
          <a:xfrm>
            <a:off x="1076385" y="5528429"/>
            <a:ext cx="180023"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3</a:t>
            </a:r>
            <a:endParaRPr lang="en-US" sz="2624" dirty="0"/>
          </a:p>
        </p:txBody>
      </p:sp>
      <p:sp>
        <p:nvSpPr>
          <p:cNvPr id="20" name="Text 16"/>
          <p:cNvSpPr/>
          <p:nvPr/>
        </p:nvSpPr>
        <p:spPr>
          <a:xfrm>
            <a:off x="2388513" y="5535335"/>
            <a:ext cx="4066818"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Filtering Out Non-Significant Hits</a:t>
            </a:r>
            <a:endParaRPr lang="en-US" sz="2187" dirty="0"/>
          </a:p>
        </p:txBody>
      </p:sp>
      <p:sp>
        <p:nvSpPr>
          <p:cNvPr id="21" name="Text 17"/>
          <p:cNvSpPr/>
          <p:nvPr/>
        </p:nvSpPr>
        <p:spPr>
          <a:xfrm>
            <a:off x="2388513" y="6015752"/>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Strategies for effectively filtering out non-significant hits in blast results.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1000"/>
                                        <p:tgtEl>
                                          <p:spTgt spid="15"/>
                                        </p:tgtEl>
                                      </p:cBhvr>
                                    </p:animEffect>
                                    <p:anim calcmode="lin" valueType="num">
                                      <p:cBhvr>
                                        <p:cTn id="25" dur="1000" fill="hold"/>
                                        <p:tgtEl>
                                          <p:spTgt spid="15"/>
                                        </p:tgtEl>
                                        <p:attrNameLst>
                                          <p:attrName>ppt_x</p:attrName>
                                        </p:attrNameLst>
                                      </p:cBhvr>
                                      <p:tavLst>
                                        <p:tav tm="0">
                                          <p:val>
                                            <p:strVal val="#ppt_x"/>
                                          </p:val>
                                        </p:tav>
                                        <p:tav tm="100000">
                                          <p:val>
                                            <p:strVal val="#ppt_x"/>
                                          </p:val>
                                        </p:tav>
                                      </p:tavLst>
                                    </p:anim>
                                    <p:anim calcmode="lin" valueType="num">
                                      <p:cBhvr>
                                        <p:cTn id="26" dur="1000" fill="hold"/>
                                        <p:tgtEl>
                                          <p:spTgt spid="1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1000"/>
                                        <p:tgtEl>
                                          <p:spTgt spid="16"/>
                                        </p:tgtEl>
                                      </p:cBhvr>
                                    </p:animEffect>
                                    <p:anim calcmode="lin" valueType="num">
                                      <p:cBhvr>
                                        <p:cTn id="30" dur="1000" fill="hold"/>
                                        <p:tgtEl>
                                          <p:spTgt spid="16"/>
                                        </p:tgtEl>
                                        <p:attrNameLst>
                                          <p:attrName>ppt_x</p:attrName>
                                        </p:attrNameLst>
                                      </p:cBhvr>
                                      <p:tavLst>
                                        <p:tav tm="0">
                                          <p:val>
                                            <p:strVal val="#ppt_x"/>
                                          </p:val>
                                        </p:tav>
                                        <p:tav tm="100000">
                                          <p:val>
                                            <p:strVal val="#ppt_x"/>
                                          </p:val>
                                        </p:tav>
                                      </p:tavLst>
                                    </p:anim>
                                    <p:anim calcmode="lin" valueType="num">
                                      <p:cBhvr>
                                        <p:cTn id="31" dur="1000" fill="hold"/>
                                        <p:tgtEl>
                                          <p:spTgt spid="16"/>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1000"/>
                                        <p:tgtEl>
                                          <p:spTgt spid="14"/>
                                        </p:tgtEl>
                                      </p:cBhvr>
                                    </p:animEffect>
                                    <p:anim calcmode="lin" valueType="num">
                                      <p:cBhvr>
                                        <p:cTn id="35" dur="1000" fill="hold"/>
                                        <p:tgtEl>
                                          <p:spTgt spid="14"/>
                                        </p:tgtEl>
                                        <p:attrNameLst>
                                          <p:attrName>ppt_x</p:attrName>
                                        </p:attrNameLst>
                                      </p:cBhvr>
                                      <p:tavLst>
                                        <p:tav tm="0">
                                          <p:val>
                                            <p:strVal val="#ppt_x"/>
                                          </p:val>
                                        </p:tav>
                                        <p:tav tm="100000">
                                          <p:val>
                                            <p:strVal val="#ppt_x"/>
                                          </p:val>
                                        </p:tav>
                                      </p:tavLst>
                                    </p:anim>
                                    <p:anim calcmode="lin" valueType="num">
                                      <p:cBhvr>
                                        <p:cTn id="3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20"/>
                                        </p:tgtEl>
                                        <p:attrNameLst>
                                          <p:attrName>style.visibility</p:attrName>
                                        </p:attrNameLst>
                                      </p:cBhvr>
                                      <p:to>
                                        <p:strVal val="visible"/>
                                      </p:to>
                                    </p:set>
                                    <p:animEffect transition="in" filter="fade">
                                      <p:cBhvr>
                                        <p:cTn id="41" dur="1000"/>
                                        <p:tgtEl>
                                          <p:spTgt spid="20"/>
                                        </p:tgtEl>
                                      </p:cBhvr>
                                    </p:animEffect>
                                    <p:anim calcmode="lin" valueType="num">
                                      <p:cBhvr>
                                        <p:cTn id="42" dur="1000" fill="hold"/>
                                        <p:tgtEl>
                                          <p:spTgt spid="20"/>
                                        </p:tgtEl>
                                        <p:attrNameLst>
                                          <p:attrName>ppt_x</p:attrName>
                                        </p:attrNameLst>
                                      </p:cBhvr>
                                      <p:tavLst>
                                        <p:tav tm="0">
                                          <p:val>
                                            <p:strVal val="#ppt_x"/>
                                          </p:val>
                                        </p:tav>
                                        <p:tav tm="100000">
                                          <p:val>
                                            <p:strVal val="#ppt_x"/>
                                          </p:val>
                                        </p:tav>
                                      </p:tavLst>
                                    </p:anim>
                                    <p:anim calcmode="lin" valueType="num">
                                      <p:cBhvr>
                                        <p:cTn id="43" dur="1000" fill="hold"/>
                                        <p:tgtEl>
                                          <p:spTgt spid="20"/>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1000"/>
                                        <p:tgtEl>
                                          <p:spTgt spid="21"/>
                                        </p:tgtEl>
                                      </p:cBhvr>
                                    </p:animEffect>
                                    <p:anim calcmode="lin" valueType="num">
                                      <p:cBhvr>
                                        <p:cTn id="47" dur="1000" fill="hold"/>
                                        <p:tgtEl>
                                          <p:spTgt spid="21"/>
                                        </p:tgtEl>
                                        <p:attrNameLst>
                                          <p:attrName>ppt_x</p:attrName>
                                        </p:attrNameLst>
                                      </p:cBhvr>
                                      <p:tavLst>
                                        <p:tav tm="0">
                                          <p:val>
                                            <p:strVal val="#ppt_x"/>
                                          </p:val>
                                        </p:tav>
                                        <p:tav tm="100000">
                                          <p:val>
                                            <p:strVal val="#ppt_x"/>
                                          </p:val>
                                        </p:tav>
                                      </p:tavLst>
                                    </p:anim>
                                    <p:anim calcmode="lin" valueType="num">
                                      <p:cBhvr>
                                        <p:cTn id="48" dur="1000" fill="hold"/>
                                        <p:tgtEl>
                                          <p:spTgt spid="21"/>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1000"/>
                                        <p:tgtEl>
                                          <p:spTgt spid="19"/>
                                        </p:tgtEl>
                                      </p:cBhvr>
                                    </p:animEffect>
                                    <p:anim calcmode="lin" valueType="num">
                                      <p:cBhvr>
                                        <p:cTn id="52" dur="1000" fill="hold"/>
                                        <p:tgtEl>
                                          <p:spTgt spid="19"/>
                                        </p:tgtEl>
                                        <p:attrNameLst>
                                          <p:attrName>ppt_x</p:attrName>
                                        </p:attrNameLst>
                                      </p:cBhvr>
                                      <p:tavLst>
                                        <p:tav tm="0">
                                          <p:val>
                                            <p:strVal val="#ppt_x"/>
                                          </p:val>
                                        </p:tav>
                                        <p:tav tm="100000">
                                          <p:val>
                                            <p:strVal val="#ppt_x"/>
                                          </p:val>
                                        </p:tav>
                                      </p:tavLst>
                                    </p:anim>
                                    <p:anim calcmode="lin" valueType="num">
                                      <p:cBhvr>
                                        <p:cTn id="53"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 grpId="0" animBg="1"/>
      <p:bldP spid="15" grpId="0" animBg="1"/>
      <p:bldP spid="16" grpId="0" animBg="1"/>
      <p:bldP spid="19" grpId="0" animBg="1"/>
      <p:bldP spid="20" grpId="0" animBg="1"/>
      <p:bldP spid="2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1760220" y="1687711"/>
            <a:ext cx="8215313"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Parameters and settings for blast</a:t>
            </a:r>
            <a:endParaRPr lang="en-US" sz="4374" dirty="0"/>
          </a:p>
        </p:txBody>
      </p:sp>
      <p:sp>
        <p:nvSpPr>
          <p:cNvPr id="5" name="Text 2"/>
          <p:cNvSpPr/>
          <p:nvPr/>
        </p:nvSpPr>
        <p:spPr>
          <a:xfrm>
            <a:off x="1760220" y="2937510"/>
            <a:ext cx="2371011" cy="694373"/>
          </a:xfrm>
          <a:prstGeom prst="rect">
            <a:avLst/>
          </a:prstGeom>
          <a:noFill/>
          <a:ln/>
        </p:spPr>
        <p:txBody>
          <a:bodyPr wrap="squar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Optimizing Parameters</a:t>
            </a:r>
            <a:endParaRPr lang="en-US" sz="2187" dirty="0"/>
          </a:p>
        </p:txBody>
      </p:sp>
      <p:sp>
        <p:nvSpPr>
          <p:cNvPr id="6" name="Text 3"/>
          <p:cNvSpPr/>
          <p:nvPr/>
        </p:nvSpPr>
        <p:spPr>
          <a:xfrm>
            <a:off x="1760220" y="3854053"/>
            <a:ext cx="2371011" cy="2487811"/>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Adjusting parameters like word size and e-value can impact the sensitivity and specificity of the blast search.</a:t>
            </a:r>
            <a:endParaRPr lang="en-US" sz="1750" dirty="0"/>
          </a:p>
        </p:txBody>
      </p:sp>
      <p:sp>
        <p:nvSpPr>
          <p:cNvPr id="7" name="Text 4"/>
          <p:cNvSpPr/>
          <p:nvPr/>
        </p:nvSpPr>
        <p:spPr>
          <a:xfrm>
            <a:off x="4680823" y="2937510"/>
            <a:ext cx="2371011" cy="694373"/>
          </a:xfrm>
          <a:prstGeom prst="rect">
            <a:avLst/>
          </a:prstGeom>
          <a:noFill/>
          <a:ln/>
        </p:spPr>
        <p:txBody>
          <a:bodyPr wrap="squar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Database Selection</a:t>
            </a:r>
            <a:endParaRPr lang="en-US" sz="2187" dirty="0"/>
          </a:p>
        </p:txBody>
      </p:sp>
      <p:sp>
        <p:nvSpPr>
          <p:cNvPr id="8" name="Text 5"/>
          <p:cNvSpPr/>
          <p:nvPr/>
        </p:nvSpPr>
        <p:spPr>
          <a:xfrm>
            <a:off x="4680823" y="3854053"/>
            <a:ext cx="2371011" cy="2487811"/>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Choosing the appropriate database is crucial for achieving accurate and relevant results in blast searches.</a:t>
            </a:r>
            <a:endParaRPr lang="en-US" sz="1750" dirty="0"/>
          </a:p>
        </p:txBody>
      </p:sp>
      <p:sp>
        <p:nvSpPr>
          <p:cNvPr id="9" name="Text 6"/>
          <p:cNvSpPr/>
          <p:nvPr/>
        </p:nvSpPr>
        <p:spPr>
          <a:xfrm>
            <a:off x="7601426" y="2937510"/>
            <a:ext cx="2371011"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Filtering Options</a:t>
            </a:r>
            <a:endParaRPr lang="en-US" sz="2187" dirty="0"/>
          </a:p>
        </p:txBody>
      </p:sp>
      <p:sp>
        <p:nvSpPr>
          <p:cNvPr id="10" name="Text 7"/>
          <p:cNvSpPr/>
          <p:nvPr/>
        </p:nvSpPr>
        <p:spPr>
          <a:xfrm>
            <a:off x="7601426" y="3506867"/>
            <a:ext cx="2371011" cy="2487811"/>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Filtering options, such as low complexity and masking, help in refining the search results to eliminate noise.</a:t>
            </a:r>
            <a:endParaRPr lang="en-US" sz="1750" dirty="0"/>
          </a:p>
        </p:txBody>
      </p:sp>
      <p:sp>
        <p:nvSpPr>
          <p:cNvPr id="11" name="Text 8"/>
          <p:cNvSpPr/>
          <p:nvPr/>
        </p:nvSpPr>
        <p:spPr>
          <a:xfrm>
            <a:off x="10522029" y="2937510"/>
            <a:ext cx="2371011"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Scoring Matrix</a:t>
            </a:r>
            <a:endParaRPr lang="en-US" sz="2187" dirty="0"/>
          </a:p>
        </p:txBody>
      </p:sp>
      <p:sp>
        <p:nvSpPr>
          <p:cNvPr id="12" name="Text 9"/>
          <p:cNvSpPr/>
          <p:nvPr/>
        </p:nvSpPr>
        <p:spPr>
          <a:xfrm>
            <a:off x="10522029" y="3506867"/>
            <a:ext cx="2371011" cy="2487811"/>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Selecting the right scoring matrix, like BLOSUM or PAM, influences the alignment and scoring of sequences.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1000"/>
                                        <p:tgtEl>
                                          <p:spTgt spid="9"/>
                                        </p:tgtEl>
                                      </p:cBhvr>
                                    </p:animEffect>
                                    <p:anim calcmode="lin" valueType="num">
                                      <p:cBhvr>
                                        <p:cTn id="32" dur="1000" fill="hold"/>
                                        <p:tgtEl>
                                          <p:spTgt spid="9"/>
                                        </p:tgtEl>
                                        <p:attrNameLst>
                                          <p:attrName>ppt_x</p:attrName>
                                        </p:attrNameLst>
                                      </p:cBhvr>
                                      <p:tavLst>
                                        <p:tav tm="0">
                                          <p:val>
                                            <p:strVal val="#ppt_x"/>
                                          </p:val>
                                        </p:tav>
                                        <p:tav tm="100000">
                                          <p:val>
                                            <p:strVal val="#ppt_x"/>
                                          </p:val>
                                        </p:tav>
                                      </p:tavLst>
                                    </p:anim>
                                    <p:anim calcmode="lin" valueType="num">
                                      <p:cBhvr>
                                        <p:cTn id="33" dur="1000" fill="hold"/>
                                        <p:tgtEl>
                                          <p:spTgt spid="9"/>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1000"/>
                                        <p:tgtEl>
                                          <p:spTgt spid="10"/>
                                        </p:tgtEl>
                                      </p:cBhvr>
                                    </p:animEffect>
                                    <p:anim calcmode="lin" valueType="num">
                                      <p:cBhvr>
                                        <p:cTn id="37" dur="1000" fill="hold"/>
                                        <p:tgtEl>
                                          <p:spTgt spid="10"/>
                                        </p:tgtEl>
                                        <p:attrNameLst>
                                          <p:attrName>ppt_x</p:attrName>
                                        </p:attrNameLst>
                                      </p:cBhvr>
                                      <p:tavLst>
                                        <p:tav tm="0">
                                          <p:val>
                                            <p:strVal val="#ppt_x"/>
                                          </p:val>
                                        </p:tav>
                                        <p:tav tm="100000">
                                          <p:val>
                                            <p:strVal val="#ppt_x"/>
                                          </p:val>
                                        </p:tav>
                                      </p:tavLst>
                                    </p:anim>
                                    <p:anim calcmode="lin" valueType="num">
                                      <p:cBhvr>
                                        <p:cTn id="3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1000"/>
                                        <p:tgtEl>
                                          <p:spTgt spid="11"/>
                                        </p:tgtEl>
                                      </p:cBhvr>
                                    </p:animEffect>
                                    <p:anim calcmode="lin" valueType="num">
                                      <p:cBhvr>
                                        <p:cTn id="44" dur="1000" fill="hold"/>
                                        <p:tgtEl>
                                          <p:spTgt spid="11"/>
                                        </p:tgtEl>
                                        <p:attrNameLst>
                                          <p:attrName>ppt_x</p:attrName>
                                        </p:attrNameLst>
                                      </p:cBhvr>
                                      <p:tavLst>
                                        <p:tav tm="0">
                                          <p:val>
                                            <p:strVal val="#ppt_x"/>
                                          </p:val>
                                        </p:tav>
                                        <p:tav tm="100000">
                                          <p:val>
                                            <p:strVal val="#ppt_x"/>
                                          </p:val>
                                        </p:tav>
                                      </p:tavLst>
                                    </p:anim>
                                    <p:anim calcmode="lin" valueType="num">
                                      <p:cBhvr>
                                        <p:cTn id="45" dur="1000" fill="hold"/>
                                        <p:tgtEl>
                                          <p:spTgt spid="11"/>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fade">
                                      <p:cBhvr>
                                        <p:cTn id="48" dur="1000"/>
                                        <p:tgtEl>
                                          <p:spTgt spid="12"/>
                                        </p:tgtEl>
                                      </p:cBhvr>
                                    </p:animEffect>
                                    <p:anim calcmode="lin" valueType="num">
                                      <p:cBhvr>
                                        <p:cTn id="49" dur="1000" fill="hold"/>
                                        <p:tgtEl>
                                          <p:spTgt spid="12"/>
                                        </p:tgtEl>
                                        <p:attrNameLst>
                                          <p:attrName>ppt_x</p:attrName>
                                        </p:attrNameLst>
                                      </p:cBhvr>
                                      <p:tavLst>
                                        <p:tav tm="0">
                                          <p:val>
                                            <p:strVal val="#ppt_x"/>
                                          </p:val>
                                        </p:tav>
                                        <p:tav tm="100000">
                                          <p:val>
                                            <p:strVal val="#ppt_x"/>
                                          </p:val>
                                        </p:tav>
                                      </p:tavLst>
                                    </p:anim>
                                    <p:anim calcmode="lin" valueType="num">
                                      <p:cBhvr>
                                        <p:cTn id="5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2200632" y="563047"/>
            <a:ext cx="8106370" cy="639366"/>
          </a:xfrm>
          <a:prstGeom prst="rect">
            <a:avLst/>
          </a:prstGeom>
          <a:noFill/>
          <a:ln/>
        </p:spPr>
        <p:txBody>
          <a:bodyPr wrap="none" rtlCol="0" anchor="t"/>
          <a:lstStyle/>
          <a:p>
            <a:pPr marL="0" indent="0">
              <a:lnSpc>
                <a:spcPts val="5034"/>
              </a:lnSpc>
              <a:buNone/>
            </a:pPr>
            <a:r>
              <a:rPr lang="en-US" sz="4027" b="1" dirty="0">
                <a:solidFill>
                  <a:srgbClr val="396AF1"/>
                </a:solidFill>
                <a:latin typeface="Barlow" pitchFamily="34" charset="0"/>
                <a:ea typeface="Barlow" pitchFamily="34" charset="-122"/>
                <a:cs typeface="Barlow" pitchFamily="34" charset="-120"/>
              </a:rPr>
              <a:t>Applications of blast bioinformatics</a:t>
            </a:r>
            <a:endParaRPr lang="en-US" sz="4027" dirty="0"/>
          </a:p>
        </p:txBody>
      </p:sp>
      <p:pic>
        <p:nvPicPr>
          <p:cNvPr id="5" name="Image 1" descr="preencoded.png"/>
          <p:cNvPicPr>
            <a:picLocks noChangeAspect="1"/>
          </p:cNvPicPr>
          <p:nvPr/>
        </p:nvPicPr>
        <p:blipFill>
          <a:blip r:embed="rId4"/>
          <a:stretch>
            <a:fillRect/>
          </a:stretch>
        </p:blipFill>
        <p:spPr>
          <a:xfrm>
            <a:off x="2200632" y="1611511"/>
            <a:ext cx="2327077" cy="1438156"/>
          </a:xfrm>
          <a:prstGeom prst="rect">
            <a:avLst/>
          </a:prstGeom>
        </p:spPr>
      </p:pic>
      <p:sp>
        <p:nvSpPr>
          <p:cNvPr id="6" name="Text 2"/>
          <p:cNvSpPr/>
          <p:nvPr/>
        </p:nvSpPr>
        <p:spPr>
          <a:xfrm>
            <a:off x="2200632" y="3305294"/>
            <a:ext cx="2327077" cy="639366"/>
          </a:xfrm>
          <a:prstGeom prst="rect">
            <a:avLst/>
          </a:prstGeom>
          <a:noFill/>
          <a:ln/>
        </p:spPr>
        <p:txBody>
          <a:bodyPr wrap="square" rtlCol="0" anchor="t"/>
          <a:lstStyle/>
          <a:p>
            <a:pPr marL="0" indent="0" algn="l">
              <a:lnSpc>
                <a:spcPts val="2517"/>
              </a:lnSpc>
              <a:buNone/>
            </a:pPr>
            <a:r>
              <a:rPr lang="en-US" sz="2014" b="1" dirty="0">
                <a:solidFill>
                  <a:srgbClr val="396AF1"/>
                </a:solidFill>
                <a:latin typeface="Barlow" pitchFamily="34" charset="0"/>
                <a:ea typeface="Barlow" pitchFamily="34" charset="-122"/>
                <a:cs typeface="Barlow" pitchFamily="34" charset="-120"/>
              </a:rPr>
              <a:t>Diverse Sequence Alignment</a:t>
            </a:r>
            <a:endParaRPr lang="en-US" sz="2014" dirty="0"/>
          </a:p>
        </p:txBody>
      </p:sp>
      <p:sp>
        <p:nvSpPr>
          <p:cNvPr id="7" name="Text 3"/>
          <p:cNvSpPr/>
          <p:nvPr/>
        </p:nvSpPr>
        <p:spPr>
          <a:xfrm>
            <a:off x="2200632" y="4067294"/>
            <a:ext cx="2327077" cy="3599021"/>
          </a:xfrm>
          <a:prstGeom prst="rect">
            <a:avLst/>
          </a:prstGeom>
          <a:noFill/>
          <a:ln/>
        </p:spPr>
        <p:txBody>
          <a:bodyPr wrap="square" rtlCol="0" anchor="t"/>
          <a:lstStyle/>
          <a:p>
            <a:pPr marL="0" indent="0" algn="l">
              <a:lnSpc>
                <a:spcPts val="2577"/>
              </a:lnSpc>
              <a:buNone/>
            </a:pPr>
            <a:r>
              <a:rPr lang="en-US" sz="1611" dirty="0">
                <a:solidFill>
                  <a:srgbClr val="272525"/>
                </a:solidFill>
                <a:latin typeface="Montserrat" pitchFamily="34" charset="0"/>
                <a:ea typeface="Montserrat" pitchFamily="34" charset="-122"/>
                <a:cs typeface="Montserrat" pitchFamily="34" charset="-120"/>
              </a:rPr>
              <a:t>Blast bioinformatics facilitates the visual analysis of diverse sequence alignment patterns with a dynamic and colorful interactive interface, aiding in the interpretation of genetic similarities and differences.</a:t>
            </a:r>
            <a:endParaRPr lang="en-US" sz="1611" dirty="0"/>
          </a:p>
        </p:txBody>
      </p:sp>
      <p:pic>
        <p:nvPicPr>
          <p:cNvPr id="8" name="Image 2" descr="preencoded.png"/>
          <p:cNvPicPr>
            <a:picLocks noChangeAspect="1"/>
          </p:cNvPicPr>
          <p:nvPr/>
        </p:nvPicPr>
        <p:blipFill>
          <a:blip r:embed="rId5"/>
          <a:stretch>
            <a:fillRect/>
          </a:stretch>
        </p:blipFill>
        <p:spPr>
          <a:xfrm>
            <a:off x="4834533" y="1611511"/>
            <a:ext cx="2327196" cy="1438275"/>
          </a:xfrm>
          <a:prstGeom prst="rect">
            <a:avLst/>
          </a:prstGeom>
        </p:spPr>
      </p:pic>
      <p:sp>
        <p:nvSpPr>
          <p:cNvPr id="9" name="Text 4"/>
          <p:cNvSpPr/>
          <p:nvPr/>
        </p:nvSpPr>
        <p:spPr>
          <a:xfrm>
            <a:off x="4834533" y="3305413"/>
            <a:ext cx="2327196" cy="639366"/>
          </a:xfrm>
          <a:prstGeom prst="rect">
            <a:avLst/>
          </a:prstGeom>
          <a:noFill/>
          <a:ln/>
        </p:spPr>
        <p:txBody>
          <a:bodyPr wrap="square" rtlCol="0" anchor="t"/>
          <a:lstStyle/>
          <a:p>
            <a:pPr marL="0" indent="0" algn="l">
              <a:lnSpc>
                <a:spcPts val="2517"/>
              </a:lnSpc>
              <a:buNone/>
            </a:pPr>
            <a:r>
              <a:rPr lang="en-US" sz="2014" b="1" dirty="0">
                <a:solidFill>
                  <a:srgbClr val="396AF1"/>
                </a:solidFill>
                <a:latin typeface="Barlow" pitchFamily="34" charset="0"/>
                <a:ea typeface="Barlow" pitchFamily="34" charset="-122"/>
                <a:cs typeface="Barlow" pitchFamily="34" charset="-120"/>
              </a:rPr>
              <a:t>Comparative Genomics</a:t>
            </a:r>
            <a:endParaRPr lang="en-US" sz="2014" dirty="0"/>
          </a:p>
        </p:txBody>
      </p:sp>
      <p:sp>
        <p:nvSpPr>
          <p:cNvPr id="10" name="Text 5"/>
          <p:cNvSpPr/>
          <p:nvPr/>
        </p:nvSpPr>
        <p:spPr>
          <a:xfrm>
            <a:off x="4834533" y="4067413"/>
            <a:ext cx="2327196" cy="3599021"/>
          </a:xfrm>
          <a:prstGeom prst="rect">
            <a:avLst/>
          </a:prstGeom>
          <a:noFill/>
          <a:ln/>
        </p:spPr>
        <p:txBody>
          <a:bodyPr wrap="square" rtlCol="0" anchor="t"/>
          <a:lstStyle/>
          <a:p>
            <a:pPr marL="0" indent="0" algn="l">
              <a:lnSpc>
                <a:spcPts val="2577"/>
              </a:lnSpc>
              <a:buNone/>
            </a:pPr>
            <a:r>
              <a:rPr lang="en-US" sz="1611" dirty="0">
                <a:solidFill>
                  <a:srgbClr val="272525"/>
                </a:solidFill>
                <a:latin typeface="Montserrat" pitchFamily="34" charset="0"/>
                <a:ea typeface="Montserrat" pitchFamily="34" charset="-122"/>
                <a:cs typeface="Montserrat" pitchFamily="34" charset="-120"/>
              </a:rPr>
              <a:t>Utilizing a tree-like structure, blast bioinformatics enables the exploration of evolutionary relationships between genes, providing valuable insights for comparative genomics studies.</a:t>
            </a:r>
            <a:endParaRPr lang="en-US" sz="1611" dirty="0"/>
          </a:p>
        </p:txBody>
      </p:sp>
      <p:pic>
        <p:nvPicPr>
          <p:cNvPr id="11" name="Image 3" descr="preencoded.png"/>
          <p:cNvPicPr>
            <a:picLocks noChangeAspect="1"/>
          </p:cNvPicPr>
          <p:nvPr/>
        </p:nvPicPr>
        <p:blipFill>
          <a:blip r:embed="rId6"/>
          <a:stretch>
            <a:fillRect/>
          </a:stretch>
        </p:blipFill>
        <p:spPr>
          <a:xfrm>
            <a:off x="7468553" y="1611511"/>
            <a:ext cx="2327077" cy="1438156"/>
          </a:xfrm>
          <a:prstGeom prst="rect">
            <a:avLst/>
          </a:prstGeom>
        </p:spPr>
      </p:pic>
      <p:sp>
        <p:nvSpPr>
          <p:cNvPr id="12" name="Text 6"/>
          <p:cNvSpPr/>
          <p:nvPr/>
        </p:nvSpPr>
        <p:spPr>
          <a:xfrm>
            <a:off x="7468553" y="3305294"/>
            <a:ext cx="2327077" cy="639366"/>
          </a:xfrm>
          <a:prstGeom prst="rect">
            <a:avLst/>
          </a:prstGeom>
          <a:noFill/>
          <a:ln/>
        </p:spPr>
        <p:txBody>
          <a:bodyPr wrap="square" rtlCol="0" anchor="t"/>
          <a:lstStyle/>
          <a:p>
            <a:pPr marL="0" indent="0" algn="l">
              <a:lnSpc>
                <a:spcPts val="2517"/>
              </a:lnSpc>
              <a:buNone/>
            </a:pPr>
            <a:r>
              <a:rPr lang="en-US" sz="2014" b="1" dirty="0">
                <a:solidFill>
                  <a:srgbClr val="396AF1"/>
                </a:solidFill>
                <a:latin typeface="Barlow" pitchFamily="34" charset="0"/>
                <a:ea typeface="Barlow" pitchFamily="34" charset="-122"/>
                <a:cs typeface="Barlow" pitchFamily="34" charset="-120"/>
              </a:rPr>
              <a:t>Functional Annotation</a:t>
            </a:r>
            <a:endParaRPr lang="en-US" sz="2014" dirty="0"/>
          </a:p>
        </p:txBody>
      </p:sp>
      <p:sp>
        <p:nvSpPr>
          <p:cNvPr id="13" name="Text 7"/>
          <p:cNvSpPr/>
          <p:nvPr/>
        </p:nvSpPr>
        <p:spPr>
          <a:xfrm>
            <a:off x="7468553" y="4067294"/>
            <a:ext cx="2327077" cy="2944654"/>
          </a:xfrm>
          <a:prstGeom prst="rect">
            <a:avLst/>
          </a:prstGeom>
          <a:noFill/>
          <a:ln/>
        </p:spPr>
        <p:txBody>
          <a:bodyPr wrap="square" rtlCol="0" anchor="t"/>
          <a:lstStyle/>
          <a:p>
            <a:pPr marL="0" indent="0" algn="l">
              <a:lnSpc>
                <a:spcPts val="2577"/>
              </a:lnSpc>
              <a:buNone/>
            </a:pPr>
            <a:r>
              <a:rPr lang="en-US" sz="1611" dirty="0">
                <a:solidFill>
                  <a:srgbClr val="272525"/>
                </a:solidFill>
                <a:latin typeface="Montserrat" pitchFamily="34" charset="0"/>
                <a:ea typeface="Montserrat" pitchFamily="34" charset="-122"/>
                <a:cs typeface="Montserrat" pitchFamily="34" charset="-120"/>
              </a:rPr>
              <a:t>Blast bioinformatics supports the exploration of intricate molecular pathways and detailed 3D visualizations, aiding in the functional annotation of genes and proteins.</a:t>
            </a:r>
            <a:endParaRPr lang="en-US" sz="1611" dirty="0"/>
          </a:p>
        </p:txBody>
      </p:sp>
      <p:pic>
        <p:nvPicPr>
          <p:cNvPr id="14" name="Image 4" descr="preencoded.png"/>
          <p:cNvPicPr>
            <a:picLocks noChangeAspect="1"/>
          </p:cNvPicPr>
          <p:nvPr/>
        </p:nvPicPr>
        <p:blipFill>
          <a:blip r:embed="rId7"/>
          <a:stretch>
            <a:fillRect/>
          </a:stretch>
        </p:blipFill>
        <p:spPr>
          <a:xfrm>
            <a:off x="10102453" y="1611511"/>
            <a:ext cx="2327196" cy="1438275"/>
          </a:xfrm>
          <a:prstGeom prst="rect">
            <a:avLst/>
          </a:prstGeom>
        </p:spPr>
      </p:pic>
      <p:sp>
        <p:nvSpPr>
          <p:cNvPr id="15" name="Text 8"/>
          <p:cNvSpPr/>
          <p:nvPr/>
        </p:nvSpPr>
        <p:spPr>
          <a:xfrm>
            <a:off x="10102453" y="3305413"/>
            <a:ext cx="2327196" cy="639366"/>
          </a:xfrm>
          <a:prstGeom prst="rect">
            <a:avLst/>
          </a:prstGeom>
          <a:noFill/>
          <a:ln/>
        </p:spPr>
        <p:txBody>
          <a:bodyPr wrap="square" rtlCol="0" anchor="t"/>
          <a:lstStyle/>
          <a:p>
            <a:pPr marL="0" indent="0" algn="l">
              <a:lnSpc>
                <a:spcPts val="2517"/>
              </a:lnSpc>
              <a:buNone/>
            </a:pPr>
            <a:r>
              <a:rPr lang="en-US" sz="2014" b="1" dirty="0">
                <a:solidFill>
                  <a:srgbClr val="396AF1"/>
                </a:solidFill>
                <a:latin typeface="Barlow" pitchFamily="34" charset="0"/>
                <a:ea typeface="Barlow" pitchFamily="34" charset="-122"/>
                <a:cs typeface="Barlow" pitchFamily="34" charset="-120"/>
              </a:rPr>
              <a:t>Motif-Based Analysis</a:t>
            </a:r>
            <a:endParaRPr lang="en-US" sz="2014" dirty="0"/>
          </a:p>
        </p:txBody>
      </p:sp>
      <p:sp>
        <p:nvSpPr>
          <p:cNvPr id="16" name="Text 9"/>
          <p:cNvSpPr/>
          <p:nvPr/>
        </p:nvSpPr>
        <p:spPr>
          <a:xfrm>
            <a:off x="10102453" y="4067413"/>
            <a:ext cx="2327196" cy="3599021"/>
          </a:xfrm>
          <a:prstGeom prst="rect">
            <a:avLst/>
          </a:prstGeom>
          <a:noFill/>
          <a:ln/>
        </p:spPr>
        <p:txBody>
          <a:bodyPr wrap="square" rtlCol="0" anchor="t"/>
          <a:lstStyle/>
          <a:p>
            <a:pPr marL="0" indent="0" algn="l">
              <a:lnSpc>
                <a:spcPts val="2577"/>
              </a:lnSpc>
              <a:buNone/>
            </a:pPr>
            <a:r>
              <a:rPr lang="en-US" sz="1611" dirty="0">
                <a:solidFill>
                  <a:srgbClr val="272525"/>
                </a:solidFill>
                <a:latin typeface="Montserrat" pitchFamily="34" charset="0"/>
                <a:ea typeface="Montserrat" pitchFamily="34" charset="-122"/>
                <a:cs typeface="Montserrat" pitchFamily="34" charset="-120"/>
              </a:rPr>
              <a:t>With blast bioinformatics, researchers can perform motif-based sequence analysis, identify conserved motifs, and explore motif clustering, contributing to in-depth motif analysis studies.</a:t>
            </a:r>
            <a:endParaRPr lang="en-US" sz="161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1000"/>
                                        <p:tgtEl>
                                          <p:spTgt spid="12"/>
                                        </p:tgtEl>
                                      </p:cBhvr>
                                    </p:animEffect>
                                    <p:anim calcmode="lin" valueType="num">
                                      <p:cBhvr>
                                        <p:cTn id="32" dur="1000" fill="hold"/>
                                        <p:tgtEl>
                                          <p:spTgt spid="12"/>
                                        </p:tgtEl>
                                        <p:attrNameLst>
                                          <p:attrName>ppt_x</p:attrName>
                                        </p:attrNameLst>
                                      </p:cBhvr>
                                      <p:tavLst>
                                        <p:tav tm="0">
                                          <p:val>
                                            <p:strVal val="#ppt_x"/>
                                          </p:val>
                                        </p:tav>
                                        <p:tav tm="100000">
                                          <p:val>
                                            <p:strVal val="#ppt_x"/>
                                          </p:val>
                                        </p:tav>
                                      </p:tavLst>
                                    </p:anim>
                                    <p:anim calcmode="lin" valueType="num">
                                      <p:cBhvr>
                                        <p:cTn id="33" dur="1000" fill="hold"/>
                                        <p:tgtEl>
                                          <p:spTgt spid="12"/>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1000"/>
                                        <p:tgtEl>
                                          <p:spTgt spid="13"/>
                                        </p:tgtEl>
                                      </p:cBhvr>
                                    </p:animEffect>
                                    <p:anim calcmode="lin" valueType="num">
                                      <p:cBhvr>
                                        <p:cTn id="37" dur="1000" fill="hold"/>
                                        <p:tgtEl>
                                          <p:spTgt spid="13"/>
                                        </p:tgtEl>
                                        <p:attrNameLst>
                                          <p:attrName>ppt_x</p:attrName>
                                        </p:attrNameLst>
                                      </p:cBhvr>
                                      <p:tavLst>
                                        <p:tav tm="0">
                                          <p:val>
                                            <p:strVal val="#ppt_x"/>
                                          </p:val>
                                        </p:tav>
                                        <p:tav tm="100000">
                                          <p:val>
                                            <p:strVal val="#ppt_x"/>
                                          </p:val>
                                        </p:tav>
                                      </p:tavLst>
                                    </p:anim>
                                    <p:anim calcmode="lin" valueType="num">
                                      <p:cBhvr>
                                        <p:cTn id="38"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1000"/>
                                        <p:tgtEl>
                                          <p:spTgt spid="15"/>
                                        </p:tgtEl>
                                      </p:cBhvr>
                                    </p:animEffect>
                                    <p:anim calcmode="lin" valueType="num">
                                      <p:cBhvr>
                                        <p:cTn id="44" dur="1000" fill="hold"/>
                                        <p:tgtEl>
                                          <p:spTgt spid="15"/>
                                        </p:tgtEl>
                                        <p:attrNameLst>
                                          <p:attrName>ppt_x</p:attrName>
                                        </p:attrNameLst>
                                      </p:cBhvr>
                                      <p:tavLst>
                                        <p:tav tm="0">
                                          <p:val>
                                            <p:strVal val="#ppt_x"/>
                                          </p:val>
                                        </p:tav>
                                        <p:tav tm="100000">
                                          <p:val>
                                            <p:strVal val="#ppt_x"/>
                                          </p:val>
                                        </p:tav>
                                      </p:tavLst>
                                    </p:anim>
                                    <p:anim calcmode="lin" valueType="num">
                                      <p:cBhvr>
                                        <p:cTn id="45" dur="1000" fill="hold"/>
                                        <p:tgtEl>
                                          <p:spTgt spid="15"/>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1000"/>
                                        <p:tgtEl>
                                          <p:spTgt spid="16"/>
                                        </p:tgtEl>
                                      </p:cBhvr>
                                    </p:animEffect>
                                    <p:anim calcmode="lin" valueType="num">
                                      <p:cBhvr>
                                        <p:cTn id="49" dur="1000" fill="hold"/>
                                        <p:tgtEl>
                                          <p:spTgt spid="16"/>
                                        </p:tgtEl>
                                        <p:attrNameLst>
                                          <p:attrName>ppt_x</p:attrName>
                                        </p:attrNameLst>
                                      </p:cBhvr>
                                      <p:tavLst>
                                        <p:tav tm="0">
                                          <p:val>
                                            <p:strVal val="#ppt_x"/>
                                          </p:val>
                                        </p:tav>
                                        <p:tav tm="100000">
                                          <p:val>
                                            <p:strVal val="#ppt_x"/>
                                          </p:val>
                                        </p:tav>
                                      </p:tavLst>
                                    </p:anim>
                                    <p:anim calcmode="lin" valueType="num">
                                      <p:cBhvr>
                                        <p:cTn id="5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2" grpId="0" animBg="1"/>
      <p:bldP spid="13" grpId="0" animBg="1"/>
      <p:bldP spid="15"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1760220" y="1460063"/>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Limitations of blast</a:t>
            </a:r>
            <a:endParaRPr lang="en-US" sz="4374" dirty="0"/>
          </a:p>
        </p:txBody>
      </p:sp>
      <p:sp>
        <p:nvSpPr>
          <p:cNvPr id="5" name="Shape 2"/>
          <p:cNvSpPr/>
          <p:nvPr/>
        </p:nvSpPr>
        <p:spPr>
          <a:xfrm>
            <a:off x="1760220" y="2827972"/>
            <a:ext cx="388739" cy="388739"/>
          </a:xfrm>
          <a:prstGeom prst="roundRect">
            <a:avLst>
              <a:gd name="adj" fmla="val 34295"/>
            </a:avLst>
          </a:prstGeom>
          <a:solidFill>
            <a:srgbClr val="EEEFF5"/>
          </a:solidFill>
          <a:ln/>
        </p:spPr>
      </p:sp>
      <p:sp>
        <p:nvSpPr>
          <p:cNvPr id="6" name="Text 3"/>
          <p:cNvSpPr/>
          <p:nvPr/>
        </p:nvSpPr>
        <p:spPr>
          <a:xfrm>
            <a:off x="2371130" y="2848689"/>
            <a:ext cx="277749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Database Dependence</a:t>
            </a:r>
            <a:endParaRPr lang="en-US" sz="2187" dirty="0"/>
          </a:p>
        </p:txBody>
      </p:sp>
      <p:sp>
        <p:nvSpPr>
          <p:cNvPr id="7" name="Text 4"/>
          <p:cNvSpPr/>
          <p:nvPr/>
        </p:nvSpPr>
        <p:spPr>
          <a:xfrm>
            <a:off x="2371130" y="3329107"/>
            <a:ext cx="4832985"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Blast results can vary based on the database used, which may lead to biased or incomplete findings.</a:t>
            </a:r>
            <a:endParaRPr lang="en-US" sz="1750" dirty="0"/>
          </a:p>
        </p:txBody>
      </p:sp>
      <p:sp>
        <p:nvSpPr>
          <p:cNvPr id="8" name="Shape 5"/>
          <p:cNvSpPr/>
          <p:nvPr/>
        </p:nvSpPr>
        <p:spPr>
          <a:xfrm>
            <a:off x="7426285" y="2827972"/>
            <a:ext cx="388739" cy="388739"/>
          </a:xfrm>
          <a:prstGeom prst="roundRect">
            <a:avLst>
              <a:gd name="adj" fmla="val 34295"/>
            </a:avLst>
          </a:prstGeom>
          <a:solidFill>
            <a:srgbClr val="EEEFF5"/>
          </a:solidFill>
          <a:ln/>
        </p:spPr>
      </p:sp>
      <p:sp>
        <p:nvSpPr>
          <p:cNvPr id="9" name="Text 6"/>
          <p:cNvSpPr/>
          <p:nvPr/>
        </p:nvSpPr>
        <p:spPr>
          <a:xfrm>
            <a:off x="8037195" y="2848689"/>
            <a:ext cx="3616166"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Sequence Length Limitations</a:t>
            </a:r>
            <a:endParaRPr lang="en-US" sz="2187" dirty="0"/>
          </a:p>
        </p:txBody>
      </p:sp>
      <p:sp>
        <p:nvSpPr>
          <p:cNvPr id="10" name="Text 7"/>
          <p:cNvSpPr/>
          <p:nvPr/>
        </p:nvSpPr>
        <p:spPr>
          <a:xfrm>
            <a:off x="8037195" y="3329107"/>
            <a:ext cx="4832985"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Blast has constraints on the length of sequences it can effectively analyze, potentially missing important information in longer sequences.</a:t>
            </a:r>
            <a:endParaRPr lang="en-US" sz="1750" dirty="0"/>
          </a:p>
        </p:txBody>
      </p:sp>
      <p:sp>
        <p:nvSpPr>
          <p:cNvPr id="11" name="Shape 8"/>
          <p:cNvSpPr/>
          <p:nvPr/>
        </p:nvSpPr>
        <p:spPr>
          <a:xfrm>
            <a:off x="1760220" y="5202079"/>
            <a:ext cx="388739" cy="388739"/>
          </a:xfrm>
          <a:prstGeom prst="roundRect">
            <a:avLst>
              <a:gd name="adj" fmla="val 34295"/>
            </a:avLst>
          </a:prstGeom>
          <a:solidFill>
            <a:srgbClr val="EEEFF5"/>
          </a:solidFill>
          <a:ln/>
        </p:spPr>
      </p:sp>
      <p:sp>
        <p:nvSpPr>
          <p:cNvPr id="12" name="Text 9"/>
          <p:cNvSpPr/>
          <p:nvPr/>
        </p:nvSpPr>
        <p:spPr>
          <a:xfrm>
            <a:off x="2371130" y="5222796"/>
            <a:ext cx="277749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Algorithm Sensitivity</a:t>
            </a:r>
            <a:endParaRPr lang="en-US" sz="2187" dirty="0"/>
          </a:p>
        </p:txBody>
      </p:sp>
      <p:sp>
        <p:nvSpPr>
          <p:cNvPr id="13" name="Text 10"/>
          <p:cNvSpPr/>
          <p:nvPr/>
        </p:nvSpPr>
        <p:spPr>
          <a:xfrm>
            <a:off x="2371130" y="5703213"/>
            <a:ext cx="4832985"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It may miss detecting distant homologs due to limitations in sensitivity, impacting the comprehensiveness of results.</a:t>
            </a:r>
            <a:endParaRPr lang="en-US" sz="1750" dirty="0"/>
          </a:p>
        </p:txBody>
      </p:sp>
      <p:sp>
        <p:nvSpPr>
          <p:cNvPr id="14" name="Shape 11"/>
          <p:cNvSpPr/>
          <p:nvPr/>
        </p:nvSpPr>
        <p:spPr>
          <a:xfrm>
            <a:off x="7426285" y="5202079"/>
            <a:ext cx="388739" cy="388739"/>
          </a:xfrm>
          <a:prstGeom prst="roundRect">
            <a:avLst>
              <a:gd name="adj" fmla="val 34295"/>
            </a:avLst>
          </a:prstGeom>
          <a:solidFill>
            <a:srgbClr val="EEEFF5"/>
          </a:solidFill>
          <a:ln/>
        </p:spPr>
      </p:sp>
      <p:sp>
        <p:nvSpPr>
          <p:cNvPr id="15" name="Text 12"/>
          <p:cNvSpPr/>
          <p:nvPr/>
        </p:nvSpPr>
        <p:spPr>
          <a:xfrm>
            <a:off x="8037195" y="5222796"/>
            <a:ext cx="2953464"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Computational Intensity</a:t>
            </a:r>
            <a:endParaRPr lang="en-US" sz="2187" dirty="0"/>
          </a:p>
        </p:txBody>
      </p:sp>
      <p:sp>
        <p:nvSpPr>
          <p:cNvPr id="16" name="Text 13"/>
          <p:cNvSpPr/>
          <p:nvPr/>
        </p:nvSpPr>
        <p:spPr>
          <a:xfrm>
            <a:off x="8037195" y="5703213"/>
            <a:ext cx="4832985"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Complex queries can require significant computational resources and time, affecting efficiency.</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1000"/>
                                        <p:tgtEl>
                                          <p:spTgt spid="12"/>
                                        </p:tgtEl>
                                      </p:cBhvr>
                                    </p:animEffect>
                                    <p:anim calcmode="lin" valueType="num">
                                      <p:cBhvr>
                                        <p:cTn id="32" dur="1000" fill="hold"/>
                                        <p:tgtEl>
                                          <p:spTgt spid="12"/>
                                        </p:tgtEl>
                                        <p:attrNameLst>
                                          <p:attrName>ppt_x</p:attrName>
                                        </p:attrNameLst>
                                      </p:cBhvr>
                                      <p:tavLst>
                                        <p:tav tm="0">
                                          <p:val>
                                            <p:strVal val="#ppt_x"/>
                                          </p:val>
                                        </p:tav>
                                        <p:tav tm="100000">
                                          <p:val>
                                            <p:strVal val="#ppt_x"/>
                                          </p:val>
                                        </p:tav>
                                      </p:tavLst>
                                    </p:anim>
                                    <p:anim calcmode="lin" valueType="num">
                                      <p:cBhvr>
                                        <p:cTn id="33" dur="1000" fill="hold"/>
                                        <p:tgtEl>
                                          <p:spTgt spid="12"/>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1000"/>
                                        <p:tgtEl>
                                          <p:spTgt spid="13"/>
                                        </p:tgtEl>
                                      </p:cBhvr>
                                    </p:animEffect>
                                    <p:anim calcmode="lin" valueType="num">
                                      <p:cBhvr>
                                        <p:cTn id="37" dur="1000" fill="hold"/>
                                        <p:tgtEl>
                                          <p:spTgt spid="13"/>
                                        </p:tgtEl>
                                        <p:attrNameLst>
                                          <p:attrName>ppt_x</p:attrName>
                                        </p:attrNameLst>
                                      </p:cBhvr>
                                      <p:tavLst>
                                        <p:tav tm="0">
                                          <p:val>
                                            <p:strVal val="#ppt_x"/>
                                          </p:val>
                                        </p:tav>
                                        <p:tav tm="100000">
                                          <p:val>
                                            <p:strVal val="#ppt_x"/>
                                          </p:val>
                                        </p:tav>
                                      </p:tavLst>
                                    </p:anim>
                                    <p:anim calcmode="lin" valueType="num">
                                      <p:cBhvr>
                                        <p:cTn id="38"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1000"/>
                                        <p:tgtEl>
                                          <p:spTgt spid="15"/>
                                        </p:tgtEl>
                                      </p:cBhvr>
                                    </p:animEffect>
                                    <p:anim calcmode="lin" valueType="num">
                                      <p:cBhvr>
                                        <p:cTn id="44" dur="1000" fill="hold"/>
                                        <p:tgtEl>
                                          <p:spTgt spid="15"/>
                                        </p:tgtEl>
                                        <p:attrNameLst>
                                          <p:attrName>ppt_x</p:attrName>
                                        </p:attrNameLst>
                                      </p:cBhvr>
                                      <p:tavLst>
                                        <p:tav tm="0">
                                          <p:val>
                                            <p:strVal val="#ppt_x"/>
                                          </p:val>
                                        </p:tav>
                                        <p:tav tm="100000">
                                          <p:val>
                                            <p:strVal val="#ppt_x"/>
                                          </p:val>
                                        </p:tav>
                                      </p:tavLst>
                                    </p:anim>
                                    <p:anim calcmode="lin" valueType="num">
                                      <p:cBhvr>
                                        <p:cTn id="45" dur="1000" fill="hold"/>
                                        <p:tgtEl>
                                          <p:spTgt spid="15"/>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1000"/>
                                        <p:tgtEl>
                                          <p:spTgt spid="16"/>
                                        </p:tgtEl>
                                      </p:cBhvr>
                                    </p:animEffect>
                                    <p:anim calcmode="lin" valueType="num">
                                      <p:cBhvr>
                                        <p:cTn id="49" dur="1000" fill="hold"/>
                                        <p:tgtEl>
                                          <p:spTgt spid="16"/>
                                        </p:tgtEl>
                                        <p:attrNameLst>
                                          <p:attrName>ppt_x</p:attrName>
                                        </p:attrNameLst>
                                      </p:cBhvr>
                                      <p:tavLst>
                                        <p:tav tm="0">
                                          <p:val>
                                            <p:strVal val="#ppt_x"/>
                                          </p:val>
                                        </p:tav>
                                        <p:tav tm="100000">
                                          <p:val>
                                            <p:strVal val="#ppt_x"/>
                                          </p:val>
                                        </p:tav>
                                      </p:tavLst>
                                    </p:anim>
                                    <p:anim calcmode="lin" valueType="num">
                                      <p:cBhvr>
                                        <p:cTn id="5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2" grpId="0" animBg="1"/>
      <p:bldP spid="13" grpId="0" animBg="1"/>
      <p:bldP spid="15" grpId="0" animBg="1"/>
      <p:bldP spid="1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934760"/>
            <a:ext cx="7132796"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Improving blast performance</a:t>
            </a:r>
            <a:endParaRPr lang="en-US" sz="4374" dirty="0"/>
          </a:p>
        </p:txBody>
      </p:sp>
      <p:pic>
        <p:nvPicPr>
          <p:cNvPr id="6" name="Image 2" descr="preencoded.png"/>
          <p:cNvPicPr>
            <a:picLocks noChangeAspect="1"/>
          </p:cNvPicPr>
          <p:nvPr/>
        </p:nvPicPr>
        <p:blipFill>
          <a:blip r:embed="rId5"/>
          <a:stretch>
            <a:fillRect/>
          </a:stretch>
        </p:blipFill>
        <p:spPr>
          <a:xfrm>
            <a:off x="4490799" y="1962388"/>
            <a:ext cx="1110972" cy="1777484"/>
          </a:xfrm>
          <a:prstGeom prst="rect">
            <a:avLst/>
          </a:prstGeom>
        </p:spPr>
      </p:pic>
      <p:sp>
        <p:nvSpPr>
          <p:cNvPr id="7" name="Text 2"/>
          <p:cNvSpPr/>
          <p:nvPr/>
        </p:nvSpPr>
        <p:spPr>
          <a:xfrm>
            <a:off x="5935028" y="2184559"/>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Optimizing Database</a:t>
            </a:r>
            <a:endParaRPr lang="en-US" sz="2187" dirty="0"/>
          </a:p>
        </p:txBody>
      </p:sp>
      <p:sp>
        <p:nvSpPr>
          <p:cNvPr id="8" name="Text 3"/>
          <p:cNvSpPr/>
          <p:nvPr/>
        </p:nvSpPr>
        <p:spPr>
          <a:xfrm>
            <a:off x="5935028" y="2664976"/>
            <a:ext cx="7862173"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Utilize indexed databases for faster search and improved accuracy.</a:t>
            </a:r>
            <a:endParaRPr lang="en-US" sz="1750" dirty="0"/>
          </a:p>
        </p:txBody>
      </p:sp>
      <p:pic>
        <p:nvPicPr>
          <p:cNvPr id="9" name="Image 3" descr="preencoded.png"/>
          <p:cNvPicPr>
            <a:picLocks noChangeAspect="1"/>
          </p:cNvPicPr>
          <p:nvPr/>
        </p:nvPicPr>
        <p:blipFill>
          <a:blip r:embed="rId6"/>
          <a:stretch>
            <a:fillRect/>
          </a:stretch>
        </p:blipFill>
        <p:spPr>
          <a:xfrm>
            <a:off x="4490799" y="3739872"/>
            <a:ext cx="1110972" cy="1777484"/>
          </a:xfrm>
          <a:prstGeom prst="rect">
            <a:avLst/>
          </a:prstGeom>
        </p:spPr>
      </p:pic>
      <p:sp>
        <p:nvSpPr>
          <p:cNvPr id="10" name="Text 4"/>
          <p:cNvSpPr/>
          <p:nvPr/>
        </p:nvSpPr>
        <p:spPr>
          <a:xfrm>
            <a:off x="5935028" y="3962043"/>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Enhancing Algorithms</a:t>
            </a:r>
            <a:endParaRPr lang="en-US" sz="2187" dirty="0"/>
          </a:p>
        </p:txBody>
      </p:sp>
      <p:sp>
        <p:nvSpPr>
          <p:cNvPr id="11" name="Text 5"/>
          <p:cNvSpPr/>
          <p:nvPr/>
        </p:nvSpPr>
        <p:spPr>
          <a:xfrm>
            <a:off x="5935028" y="4442460"/>
            <a:ext cx="7862173"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Implement advanced algorithms to increase sensitivity and specificity.</a:t>
            </a:r>
            <a:endParaRPr lang="en-US" sz="1750" dirty="0"/>
          </a:p>
        </p:txBody>
      </p:sp>
      <p:pic>
        <p:nvPicPr>
          <p:cNvPr id="12" name="Image 4" descr="preencoded.png"/>
          <p:cNvPicPr>
            <a:picLocks noChangeAspect="1"/>
          </p:cNvPicPr>
          <p:nvPr/>
        </p:nvPicPr>
        <p:blipFill>
          <a:blip r:embed="rId7"/>
          <a:stretch>
            <a:fillRect/>
          </a:stretch>
        </p:blipFill>
        <p:spPr>
          <a:xfrm>
            <a:off x="4490799" y="5517356"/>
            <a:ext cx="1110972" cy="1777484"/>
          </a:xfrm>
          <a:prstGeom prst="rect">
            <a:avLst/>
          </a:prstGeom>
        </p:spPr>
      </p:pic>
      <p:sp>
        <p:nvSpPr>
          <p:cNvPr id="13" name="Text 6"/>
          <p:cNvSpPr/>
          <p:nvPr/>
        </p:nvSpPr>
        <p:spPr>
          <a:xfrm>
            <a:off x="5935028" y="5739527"/>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Parallel Processing</a:t>
            </a:r>
            <a:endParaRPr lang="en-US" sz="2187" dirty="0"/>
          </a:p>
        </p:txBody>
      </p:sp>
      <p:sp>
        <p:nvSpPr>
          <p:cNvPr id="14" name="Text 7"/>
          <p:cNvSpPr/>
          <p:nvPr/>
        </p:nvSpPr>
        <p:spPr>
          <a:xfrm>
            <a:off x="5935028" y="6219944"/>
            <a:ext cx="7862173"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Utilize parallel computing to expedite the search process.</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anim calcmode="lin" valueType="num">
                                      <p:cBhvr>
                                        <p:cTn id="30" dur="1000" fill="hold"/>
                                        <p:tgtEl>
                                          <p:spTgt spid="10"/>
                                        </p:tgtEl>
                                        <p:attrNameLst>
                                          <p:attrName>ppt_x</p:attrName>
                                        </p:attrNameLst>
                                      </p:cBhvr>
                                      <p:tavLst>
                                        <p:tav tm="0">
                                          <p:val>
                                            <p:strVal val="#ppt_x"/>
                                          </p:val>
                                        </p:tav>
                                        <p:tav tm="100000">
                                          <p:val>
                                            <p:strVal val="#ppt_x"/>
                                          </p:val>
                                        </p:tav>
                                      </p:tavLst>
                                    </p:anim>
                                    <p:anim calcmode="lin" valueType="num">
                                      <p:cBhvr>
                                        <p:cTn id="31" dur="1000" fill="hold"/>
                                        <p:tgtEl>
                                          <p:spTgt spid="10"/>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1000"/>
                                        <p:tgtEl>
                                          <p:spTgt spid="11"/>
                                        </p:tgtEl>
                                      </p:cBhvr>
                                    </p:animEffect>
                                    <p:anim calcmode="lin" valueType="num">
                                      <p:cBhvr>
                                        <p:cTn id="35" dur="1000" fill="hold"/>
                                        <p:tgtEl>
                                          <p:spTgt spid="11"/>
                                        </p:tgtEl>
                                        <p:attrNameLst>
                                          <p:attrName>ppt_x</p:attrName>
                                        </p:attrNameLst>
                                      </p:cBhvr>
                                      <p:tavLst>
                                        <p:tav tm="0">
                                          <p:val>
                                            <p:strVal val="#ppt_x"/>
                                          </p:val>
                                        </p:tav>
                                        <p:tav tm="100000">
                                          <p:val>
                                            <p:strVal val="#ppt_x"/>
                                          </p:val>
                                        </p:tav>
                                      </p:tavLst>
                                    </p:anim>
                                    <p:anim calcmode="lin" valueType="num">
                                      <p:cBhvr>
                                        <p:cTn id="3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1000"/>
                                        <p:tgtEl>
                                          <p:spTgt spid="12"/>
                                        </p:tgtEl>
                                      </p:cBhvr>
                                    </p:animEffect>
                                    <p:anim calcmode="lin" valueType="num">
                                      <p:cBhvr>
                                        <p:cTn id="42" dur="1000" fill="hold"/>
                                        <p:tgtEl>
                                          <p:spTgt spid="12"/>
                                        </p:tgtEl>
                                        <p:attrNameLst>
                                          <p:attrName>ppt_x</p:attrName>
                                        </p:attrNameLst>
                                      </p:cBhvr>
                                      <p:tavLst>
                                        <p:tav tm="0">
                                          <p:val>
                                            <p:strVal val="#ppt_x"/>
                                          </p:val>
                                        </p:tav>
                                        <p:tav tm="100000">
                                          <p:val>
                                            <p:strVal val="#ppt_x"/>
                                          </p:val>
                                        </p:tav>
                                      </p:tavLst>
                                    </p:anim>
                                    <p:anim calcmode="lin" valueType="num">
                                      <p:cBhvr>
                                        <p:cTn id="43" dur="1000" fill="hold"/>
                                        <p:tgtEl>
                                          <p:spTgt spid="12"/>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1000"/>
                                        <p:tgtEl>
                                          <p:spTgt spid="13"/>
                                        </p:tgtEl>
                                      </p:cBhvr>
                                    </p:animEffect>
                                    <p:anim calcmode="lin" valueType="num">
                                      <p:cBhvr>
                                        <p:cTn id="47" dur="1000" fill="hold"/>
                                        <p:tgtEl>
                                          <p:spTgt spid="13"/>
                                        </p:tgtEl>
                                        <p:attrNameLst>
                                          <p:attrName>ppt_x</p:attrName>
                                        </p:attrNameLst>
                                      </p:cBhvr>
                                      <p:tavLst>
                                        <p:tav tm="0">
                                          <p:val>
                                            <p:strVal val="#ppt_x"/>
                                          </p:val>
                                        </p:tav>
                                        <p:tav tm="100000">
                                          <p:val>
                                            <p:strVal val="#ppt_x"/>
                                          </p:val>
                                        </p:tav>
                                      </p:tavLst>
                                    </p:anim>
                                    <p:anim calcmode="lin" valueType="num">
                                      <p:cBhvr>
                                        <p:cTn id="48" dur="1000" fill="hold"/>
                                        <p:tgtEl>
                                          <p:spTgt spid="13"/>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fade">
                                      <p:cBhvr>
                                        <p:cTn id="51" dur="1000"/>
                                        <p:tgtEl>
                                          <p:spTgt spid="14"/>
                                        </p:tgtEl>
                                      </p:cBhvr>
                                    </p:animEffect>
                                    <p:anim calcmode="lin" valueType="num">
                                      <p:cBhvr>
                                        <p:cTn id="52" dur="1000" fill="hold"/>
                                        <p:tgtEl>
                                          <p:spTgt spid="14"/>
                                        </p:tgtEl>
                                        <p:attrNameLst>
                                          <p:attrName>ppt_x</p:attrName>
                                        </p:attrNameLst>
                                      </p:cBhvr>
                                      <p:tavLst>
                                        <p:tav tm="0">
                                          <p:val>
                                            <p:strVal val="#ppt_x"/>
                                          </p:val>
                                        </p:tav>
                                        <p:tav tm="100000">
                                          <p:val>
                                            <p:strVal val="#ppt_x"/>
                                          </p:val>
                                        </p:tav>
                                      </p:tavLst>
                                    </p:anim>
                                    <p:anim calcmode="lin" valueType="num">
                                      <p:cBhvr>
                                        <p:cTn id="5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P spid="11" grpId="0" animBg="1"/>
      <p:bldP spid="13" grpId="0" animBg="1"/>
      <p:bldP spid="1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714</Words>
  <Application>Microsoft Office PowerPoint</Application>
  <PresentationFormat>Custom</PresentationFormat>
  <Paragraphs>81</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Barlow</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Abdul Rehman Ikram</cp:lastModifiedBy>
  <cp:revision>3</cp:revision>
  <dcterms:created xsi:type="dcterms:W3CDTF">2024-03-24T18:05:04Z</dcterms:created>
  <dcterms:modified xsi:type="dcterms:W3CDTF">2024-03-24T19:40:35Z</dcterms:modified>
</cp:coreProperties>
</file>